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1.xml" ContentType="application/vnd.openxmlformats-officedocument.presentationml.tags+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7" r:id="rId2"/>
    <p:sldId id="1116" r:id="rId3"/>
    <p:sldId id="1164" r:id="rId4"/>
    <p:sldId id="1166" r:id="rId5"/>
    <p:sldId id="1170" r:id="rId6"/>
    <p:sldId id="1165" r:id="rId7"/>
    <p:sldId id="1203" r:id="rId8"/>
    <p:sldId id="1189" r:id="rId9"/>
    <p:sldId id="1169" r:id="rId10"/>
    <p:sldId id="1204" r:id="rId11"/>
    <p:sldId id="1205" r:id="rId12"/>
    <p:sldId id="1191" r:id="rId13"/>
    <p:sldId id="1172" r:id="rId14"/>
    <p:sldId id="1175" r:id="rId15"/>
    <p:sldId id="1173" r:id="rId16"/>
    <p:sldId id="354" r:id="rId17"/>
    <p:sldId id="1176" r:id="rId18"/>
    <p:sldId id="1193" r:id="rId19"/>
    <p:sldId id="1069" r:id="rId20"/>
    <p:sldId id="1177" r:id="rId21"/>
    <p:sldId id="1182" r:id="rId22"/>
    <p:sldId id="1183" r:id="rId23"/>
    <p:sldId id="1181" r:id="rId24"/>
    <p:sldId id="1197" r:id="rId25"/>
    <p:sldId id="1186" r:id="rId26"/>
    <p:sldId id="1178" r:id="rId27"/>
    <p:sldId id="1091" r:id="rId28"/>
    <p:sldId id="1185" r:id="rId29"/>
    <p:sldId id="1198" r:id="rId30"/>
    <p:sldId id="1199" r:id="rId31"/>
    <p:sldId id="1179" r:id="rId32"/>
    <p:sldId id="1187" r:id="rId33"/>
    <p:sldId id="1200" r:id="rId34"/>
    <p:sldId id="1201" r:id="rId35"/>
    <p:sldId id="1188" r:id="rId36"/>
    <p:sldId id="1202" r:id="rId37"/>
    <p:sldId id="1196"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9C2706-7B56-0DA1-D36B-5058A166FD8E}" name="Yaglikci  Abdullah Giray" initials="YAG" userId="S::yaglikca@ethz.ch::9d4a6345-5013-481a-aed7-5910ce0bef1f" providerId="AD"/>
  <p188:author id="{25D29E55-6E1B-8098-0CC8-6F8A5879E72E}" name="lois.orosa.nogueira@gmail.com" initials="lo" userId="S::urn:spo:guest#lois.orosa.nogueira@gmail.com::"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 id="4" name="ggqd_e6b7e@idethz.onmicrosoft.com" initials="g" lastIdx="3" clrIdx="3">
    <p:extLst>
      <p:ext uri="{19B8F6BF-5375-455C-9EA6-DF929625EA0E}">
        <p15:presenceInfo xmlns:p15="http://schemas.microsoft.com/office/powerpoint/2012/main" userId="S::ggqd_e6b7e@ethz.ch::93ad1454-b441-4862-aa2c-ecbd07735b47" providerId="AD"/>
      </p:ext>
    </p:extLst>
  </p:cmAuthor>
  <p:cmAuthor id="5" name="Patel  Minesh Hamenbhai" initials="PH" lastIdx="2" clrIdx="4">
    <p:extLst>
      <p:ext uri="{19B8F6BF-5375-455C-9EA6-DF929625EA0E}">
        <p15:presenceInfo xmlns:p15="http://schemas.microsoft.com/office/powerpoint/2012/main" userId="S::mpatel@ethz.ch::6a2c18ab-280a-4d17-9acd-93b2f4ff5d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8485"/>
    <a:srgbClr val="C05F60"/>
    <a:srgbClr val="337EBD"/>
    <a:srgbClr val="D62F5D"/>
    <a:srgbClr val="C86207"/>
    <a:srgbClr val="FF5984"/>
    <a:srgbClr val="F69C5C"/>
    <a:srgbClr val="9DC3E7"/>
    <a:srgbClr val="F4B183"/>
    <a:srgbClr val="F497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66"/>
    <p:restoredTop sz="84767"/>
  </p:normalViewPr>
  <p:slideViewPr>
    <p:cSldViewPr snapToGrid="0" snapToObjects="1">
      <p:cViewPr varScale="1">
        <p:scale>
          <a:sx n="127" d="100"/>
          <a:sy n="127" d="100"/>
        </p:scale>
        <p:origin x="472" y="184"/>
      </p:cViewPr>
      <p:guideLst>
        <p:guide orient="horz" pos="2160"/>
        <p:guide pos="2880"/>
      </p:guideLst>
    </p:cSldViewPr>
  </p:slideViewPr>
  <p:notesTextViewPr>
    <p:cViewPr>
      <p:scale>
        <a:sx n="95" d="100"/>
        <a:sy n="95" d="100"/>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Percentage</c:v>
                </c:pt>
              </c:strCache>
            </c:strRef>
          </c:tx>
          <c:spPr>
            <a:ln w="25400">
              <a:solidFill>
                <a:schemeClr val="tx1"/>
              </a:solidFill>
            </a:ln>
          </c:spPr>
          <c:dPt>
            <c:idx val="0"/>
            <c:bubble3D val="0"/>
            <c:spPr>
              <a:solidFill>
                <a:srgbClr val="9DC3E6"/>
              </a:solidFill>
              <a:ln w="25400">
                <a:solidFill>
                  <a:schemeClr val="tx1"/>
                </a:solidFill>
              </a:ln>
              <a:effectLst/>
            </c:spPr>
            <c:extLst>
              <c:ext xmlns:c16="http://schemas.microsoft.com/office/drawing/2014/chart" uri="{C3380CC4-5D6E-409C-BE32-E72D297353CC}">
                <c16:uniqueId val="{00000002-C199-5546-BFBE-7AD1405D7EB2}"/>
              </c:ext>
            </c:extLst>
          </c:dPt>
          <c:dPt>
            <c:idx val="1"/>
            <c:bubble3D val="0"/>
            <c:explosion val="10"/>
            <c:spPr>
              <a:solidFill>
                <a:srgbClr val="C00000"/>
              </a:solidFill>
              <a:ln w="25400">
                <a:solidFill>
                  <a:schemeClr val="tx1"/>
                </a:solidFill>
              </a:ln>
              <a:effectLst/>
            </c:spPr>
            <c:extLst>
              <c:ext xmlns:c16="http://schemas.microsoft.com/office/drawing/2014/chart" uri="{C3380CC4-5D6E-409C-BE32-E72D297353CC}">
                <c16:uniqueId val="{00000001-C199-5546-BFBE-7AD1405D7EB2}"/>
              </c:ext>
            </c:extLst>
          </c:dPt>
          <c:dPt>
            <c:idx val="2"/>
            <c:bubble3D val="0"/>
            <c:spPr>
              <a:solidFill>
                <a:schemeClr val="accent3"/>
              </a:solidFill>
              <a:ln w="25400">
                <a:solidFill>
                  <a:schemeClr val="tx1"/>
                </a:solidFill>
              </a:ln>
              <a:effectLst/>
            </c:spPr>
            <c:extLst>
              <c:ext xmlns:c16="http://schemas.microsoft.com/office/drawing/2014/chart" uri="{C3380CC4-5D6E-409C-BE32-E72D297353CC}">
                <c16:uniqueId val="{00000005-B03D-2D48-AF13-323436F87103}"/>
              </c:ext>
            </c:extLst>
          </c:dPt>
          <c:dPt>
            <c:idx val="3"/>
            <c:bubble3D val="0"/>
            <c:spPr>
              <a:solidFill>
                <a:schemeClr val="accent4"/>
              </a:solidFill>
              <a:ln w="25400">
                <a:solidFill>
                  <a:schemeClr val="tx1"/>
                </a:solidFill>
              </a:ln>
              <a:effectLst/>
            </c:spPr>
            <c:extLst>
              <c:ext xmlns:c16="http://schemas.microsoft.com/office/drawing/2014/chart" uri="{C3380CC4-5D6E-409C-BE32-E72D297353CC}">
                <c16:uniqueId val="{00000007-B03D-2D48-AF13-323436F87103}"/>
              </c:ext>
            </c:extLst>
          </c:dPt>
          <c:cat>
            <c:strRef>
              <c:f>Sheet1!$A$2:$A$5</c:f>
              <c:strCache>
                <c:ptCount val="2"/>
                <c:pt idx="0">
                  <c:v>Constant</c:v>
                </c:pt>
                <c:pt idx="1">
                  <c:v>Changed</c:v>
                </c:pt>
              </c:strCache>
            </c:strRef>
          </c:cat>
          <c:val>
            <c:numRef>
              <c:f>Sheet1!$B$2:$B$5</c:f>
              <c:numCache>
                <c:formatCode>General</c:formatCode>
                <c:ptCount val="4"/>
                <c:pt idx="0">
                  <c:v>87.1995</c:v>
                </c:pt>
                <c:pt idx="1">
                  <c:v>12.8005</c:v>
                </c:pt>
              </c:numCache>
            </c:numRef>
          </c:val>
          <c:extLst>
            <c:ext xmlns:c16="http://schemas.microsoft.com/office/drawing/2014/chart" uri="{C3380CC4-5D6E-409C-BE32-E72D297353CC}">
              <c16:uniqueId val="{00000000-C199-5546-BFBE-7AD1405D7EB2}"/>
            </c:ext>
          </c:extLst>
        </c:ser>
        <c:dLbls>
          <c:showLegendKey val="0"/>
          <c:showVal val="0"/>
          <c:showCatName val="0"/>
          <c:showSerName val="0"/>
          <c:showPercent val="0"/>
          <c:showBubbleSize val="0"/>
          <c:showLeaderLines val="1"/>
        </c:dLbls>
        <c:firstSliceAng val="9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39BF3-6316-40F5-8F10-980B46B5A86B}" type="datetimeFigureOut">
              <a:rPr lang="en-US" smtClean="0"/>
              <a:t>4/16/23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676A0-33B1-4B4B-B1AA-B0B917FCAA93}" type="slidenum">
              <a:rPr lang="en-US" smtClean="0"/>
              <a:t>‹#›</a:t>
            </a:fld>
            <a:endParaRPr lang="en-US"/>
          </a:p>
        </p:txBody>
      </p:sp>
    </p:spTree>
    <p:extLst>
      <p:ext uri="{BB962C8B-B14F-4D97-AF65-F5344CB8AC3E}">
        <p14:creationId xmlns:p14="http://schemas.microsoft.com/office/powerpoint/2010/main" val="4151402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Can. I am a PhD student in the SAFARI Research Group led by Prof. </a:t>
            </a:r>
            <a:r>
              <a:rPr lang="en-US" dirty="0" err="1"/>
              <a:t>Onur</a:t>
            </a:r>
            <a:r>
              <a:rPr lang="en-US" dirty="0"/>
              <a:t> </a:t>
            </a:r>
            <a:r>
              <a:rPr lang="en-US" dirty="0" err="1"/>
              <a:t>Mutlu</a:t>
            </a:r>
            <a:r>
              <a:rPr lang="en-US" dirty="0"/>
              <a:t> at ETH Zurich.</a:t>
            </a:r>
          </a:p>
          <a:p>
            <a:endParaRPr lang="en-US" dirty="0"/>
          </a:p>
          <a:p>
            <a:r>
              <a:rPr lang="en-US" dirty="0"/>
              <a:t>Today, I will be presenting our work, </a:t>
            </a:r>
            <a:r>
              <a:rPr lang="en-US" dirty="0" err="1"/>
              <a:t>AirLift</a:t>
            </a:r>
            <a:r>
              <a:rPr lang="en-US" dirty="0"/>
              <a:t> ...,</a:t>
            </a:r>
          </a:p>
          <a:p>
            <a:endParaRPr lang="en-US" dirty="0"/>
          </a:p>
          <a:p>
            <a:r>
              <a:rPr lang="en-US" dirty="0"/>
              <a:t>This work was co-lead by </a:t>
            </a:r>
            <a:r>
              <a:rPr lang="en-US" dirty="0" err="1"/>
              <a:t>Jeremie</a:t>
            </a:r>
            <a:r>
              <a:rPr lang="en-US" dirty="0"/>
              <a:t> and me.</a:t>
            </a:r>
          </a:p>
        </p:txBody>
      </p:sp>
      <p:sp>
        <p:nvSpPr>
          <p:cNvPr id="4" name="Slide Number Placeholder 3"/>
          <p:cNvSpPr>
            <a:spLocks noGrp="1"/>
          </p:cNvSpPr>
          <p:nvPr>
            <p:ph type="sldNum" sz="quarter" idx="10"/>
          </p:nvPr>
        </p:nvSpPr>
        <p:spPr/>
        <p:txBody>
          <a:bodyPr/>
          <a:lstStyle/>
          <a:p>
            <a:fld id="{EF7F79D3-8C36-4CB5-B03B-F440DA7B71AF}" type="slidenum">
              <a:rPr lang="en-US" smtClean="0"/>
              <a:t>1</a:t>
            </a:fld>
            <a:endParaRPr lang="en-US"/>
          </a:p>
        </p:txBody>
      </p:sp>
    </p:spTree>
    <p:extLst>
      <p:ext uri="{BB962C8B-B14F-4D97-AF65-F5344CB8AC3E}">
        <p14:creationId xmlns:p14="http://schemas.microsoft.com/office/powerpoint/2010/main" val="893266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This was the first solution for remapping reads [CLICK]</a:t>
            </a:r>
          </a:p>
          <a:p>
            <a:endParaRPr lang="en-US" b="0" baseline="0" dirty="0"/>
          </a:p>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10</a:t>
            </a:fld>
            <a:endParaRPr lang="en-US"/>
          </a:p>
        </p:txBody>
      </p:sp>
    </p:spTree>
    <p:extLst>
      <p:ext uri="{BB962C8B-B14F-4D97-AF65-F5344CB8AC3E}">
        <p14:creationId xmlns:p14="http://schemas.microsoft.com/office/powerpoint/2010/main" val="4279826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Let's look at the second solution that moves the mapping locations without read mapping</a:t>
            </a:r>
          </a:p>
        </p:txBody>
      </p:sp>
      <p:sp>
        <p:nvSpPr>
          <p:cNvPr id="4" name="Slide Number Placeholder 3"/>
          <p:cNvSpPr>
            <a:spLocks noGrp="1"/>
          </p:cNvSpPr>
          <p:nvPr>
            <p:ph type="sldNum" sz="quarter" idx="10"/>
          </p:nvPr>
        </p:nvSpPr>
        <p:spPr/>
        <p:txBody>
          <a:bodyPr/>
          <a:lstStyle/>
          <a:p>
            <a:fld id="{35E676A0-33B1-4B4B-B1AA-B0B917FCAA93}" type="slidenum">
              <a:rPr lang="en-US" smtClean="0"/>
              <a:t>11</a:t>
            </a:fld>
            <a:endParaRPr lang="en-US"/>
          </a:p>
        </p:txBody>
      </p:sp>
    </p:spTree>
    <p:extLst>
      <p:ext uri="{BB962C8B-B14F-4D97-AF65-F5344CB8AC3E}">
        <p14:creationId xmlns:p14="http://schemas.microsoft.com/office/powerpoint/2010/main" val="2702933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We can avoid the redundant mapping of reads by moving them [CLICK]</a:t>
            </a:r>
          </a:p>
          <a:p>
            <a:endParaRPr lang="en-US" b="0" baseline="0" dirty="0"/>
          </a:p>
          <a:p>
            <a:r>
              <a:rPr lang="en-US" b="0" baseline="0" dirty="0"/>
              <a:t>to their corresponding regions in the new reference genome [CLICK]</a:t>
            </a:r>
          </a:p>
          <a:p>
            <a:endParaRPr lang="en-US" b="0" baseline="0" dirty="0"/>
          </a:p>
          <a:p>
            <a:r>
              <a:rPr lang="en-US" b="0" baseline="0" dirty="0"/>
              <a:t>Such a moving updates only the position information of the mapped reads according to where constant and updated regions appear in the new reference genome. [CLICK]</a:t>
            </a:r>
          </a:p>
          <a:p>
            <a:endParaRPr lang="en-US" b="0" baseline="0" dirty="0"/>
          </a:p>
          <a:p>
            <a:r>
              <a:rPr lang="en-US" b="0" baseline="0" dirty="0"/>
              <a:t>By doing this, the reads are remapped with minimal computation overhead [CLICK]</a:t>
            </a:r>
          </a:p>
          <a:p>
            <a:endParaRPr lang="en-US" b="0" baseline="0" dirty="0"/>
          </a:p>
          <a:p>
            <a:r>
              <a:rPr lang="en-US" b="0" baseline="0" dirty="0"/>
              <a:t>However, it generates inaccurate mapping due to the erroneous moving in the retired, new, and updated regions.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12</a:t>
            </a:fld>
            <a:endParaRPr lang="en-US"/>
          </a:p>
        </p:txBody>
      </p:sp>
    </p:spTree>
    <p:extLst>
      <p:ext uri="{BB962C8B-B14F-4D97-AF65-F5344CB8AC3E}">
        <p14:creationId xmlns:p14="http://schemas.microsoft.com/office/powerpoint/2010/main" val="691822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inaccurate mapping is mainly caused due to two reasons. [CLICK]</a:t>
            </a:r>
          </a:p>
          <a:p>
            <a:endParaRPr lang="en-US" b="0" baseline="0" dirty="0"/>
          </a:p>
          <a:p>
            <a:r>
              <a:rPr lang="en-US" b="0" baseline="0" dirty="0"/>
              <a:t>First, the reads under the retired regions cannot be remapped [CLICK]</a:t>
            </a:r>
          </a:p>
          <a:p>
            <a:endParaRPr lang="en-US" b="0" baseline="0" dirty="0"/>
          </a:p>
          <a:p>
            <a:r>
              <a:rPr lang="en-US" b="0" baseline="0" dirty="0"/>
              <a:t>Second, the reads under the updated regions may cause bad remapping as these reads may now be mapped to another region in the new reference genome due to the changes that the updated regions contain. [CLICK]</a:t>
            </a:r>
          </a:p>
          <a:p>
            <a:endParaRPr lang="en-US" b="0" baseline="0" dirty="0"/>
          </a:p>
          <a:p>
            <a:r>
              <a:rPr lang="en-US" b="0" baseline="0" dirty="0"/>
              <a:t>We observe that a large portion of the mapping information is lost or inaccurate when moving the mapping locations.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13</a:t>
            </a:fld>
            <a:endParaRPr lang="en-US"/>
          </a:p>
        </p:txBody>
      </p:sp>
    </p:spTree>
    <p:extLst>
      <p:ext uri="{BB962C8B-B14F-4D97-AF65-F5344CB8AC3E}">
        <p14:creationId xmlns:p14="http://schemas.microsoft.com/office/powerpoint/2010/main" val="219025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move to the goal and key idea of our work</a:t>
            </a:r>
          </a:p>
        </p:txBody>
      </p:sp>
      <p:sp>
        <p:nvSpPr>
          <p:cNvPr id="4" name="Slide Number Placeholder 3"/>
          <p:cNvSpPr>
            <a:spLocks noGrp="1"/>
          </p:cNvSpPr>
          <p:nvPr>
            <p:ph type="sldNum" sz="quarter" idx="10"/>
          </p:nvPr>
        </p:nvSpPr>
        <p:spPr/>
        <p:txBody>
          <a:bodyPr/>
          <a:lstStyle/>
          <a:p>
            <a:fld id="{35E676A0-33B1-4B4B-B1AA-B0B917FCAA93}" type="slidenum">
              <a:rPr lang="en-US" smtClean="0"/>
              <a:t>14</a:t>
            </a:fld>
            <a:endParaRPr lang="en-US"/>
          </a:p>
        </p:txBody>
      </p:sp>
    </p:spTree>
    <p:extLst>
      <p:ext uri="{BB962C8B-B14F-4D97-AF65-F5344CB8AC3E}">
        <p14:creationId xmlns:p14="http://schemas.microsoft.com/office/powerpoint/2010/main" val="162451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Our goal in this work is to ...</a:t>
            </a:r>
          </a:p>
        </p:txBody>
      </p:sp>
      <p:sp>
        <p:nvSpPr>
          <p:cNvPr id="4" name="Slide Number Placeholder 3"/>
          <p:cNvSpPr>
            <a:spLocks noGrp="1"/>
          </p:cNvSpPr>
          <p:nvPr>
            <p:ph type="sldNum" sz="quarter" idx="10"/>
          </p:nvPr>
        </p:nvSpPr>
        <p:spPr/>
        <p:txBody>
          <a:bodyPr/>
          <a:lstStyle/>
          <a:p>
            <a:fld id="{35E676A0-33B1-4B4B-B1AA-B0B917FCAA93}" type="slidenum">
              <a:rPr lang="en-US" smtClean="0"/>
              <a:t>15</a:t>
            </a:fld>
            <a:endParaRPr lang="en-US"/>
          </a:p>
        </p:txBody>
      </p:sp>
    </p:spTree>
    <p:extLst>
      <p:ext uri="{BB962C8B-B14F-4D97-AF65-F5344CB8AC3E}">
        <p14:creationId xmlns:p14="http://schemas.microsoft.com/office/powerpoint/2010/main" val="180348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Towards this we propose </a:t>
            </a:r>
            <a:r>
              <a:rPr lang="en-US" dirty="0" err="1"/>
              <a:t>AirLift</a:t>
            </a:r>
            <a:r>
              <a:rPr lang="en-US" dirty="0"/>
              <a:t>, which is based on two key ideas.</a:t>
            </a:r>
          </a:p>
          <a:p>
            <a:r>
              <a:rPr lang="en-US" dirty="0"/>
              <a:t>[CLICK] </a:t>
            </a:r>
            <a:r>
              <a:rPr lang="en-US" dirty="0" err="1"/>
              <a:t>AirLift</a:t>
            </a:r>
            <a:r>
              <a:rPr lang="en-US" dirty="0"/>
              <a:t> …</a:t>
            </a:r>
          </a:p>
          <a:p>
            <a:r>
              <a:rPr lang="en-US" dirty="0"/>
              <a:t>[CLICK] and …</a:t>
            </a:r>
          </a:p>
        </p:txBody>
      </p:sp>
      <p:sp>
        <p:nvSpPr>
          <p:cNvPr id="4" name="Slide Number Placeholder 3"/>
          <p:cNvSpPr>
            <a:spLocks noGrp="1"/>
          </p:cNvSpPr>
          <p:nvPr>
            <p:ph type="sldNum" sz="quarter" idx="5"/>
          </p:nvPr>
        </p:nvSpPr>
        <p:spPr/>
        <p:txBody>
          <a:bodyPr/>
          <a:lstStyle/>
          <a:p>
            <a:fld id="{3A44AB11-ED51-4041-ABF3-98774B656127}" type="slidenum">
              <a:rPr lang="en-CH" smtClean="0"/>
              <a:t>16</a:t>
            </a:fld>
            <a:endParaRPr lang="en-CH"/>
          </a:p>
        </p:txBody>
      </p:sp>
    </p:spTree>
    <p:extLst>
      <p:ext uri="{BB962C8B-B14F-4D97-AF65-F5344CB8AC3E}">
        <p14:creationId xmlns:p14="http://schemas.microsoft.com/office/powerpoint/2010/main" val="1551967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describe our work</a:t>
            </a:r>
          </a:p>
        </p:txBody>
      </p:sp>
      <p:sp>
        <p:nvSpPr>
          <p:cNvPr id="4" name="Slide Number Placeholder 3"/>
          <p:cNvSpPr>
            <a:spLocks noGrp="1"/>
          </p:cNvSpPr>
          <p:nvPr>
            <p:ph type="sldNum" sz="quarter" idx="10"/>
          </p:nvPr>
        </p:nvSpPr>
        <p:spPr/>
        <p:txBody>
          <a:bodyPr/>
          <a:lstStyle/>
          <a:p>
            <a:fld id="{35E676A0-33B1-4B4B-B1AA-B0B917FCAA93}" type="slidenum">
              <a:rPr lang="en-US" smtClean="0"/>
              <a:t>17</a:t>
            </a:fld>
            <a:endParaRPr lang="en-US"/>
          </a:p>
        </p:txBody>
      </p:sp>
    </p:spTree>
    <p:extLst>
      <p:ext uri="{BB962C8B-B14F-4D97-AF65-F5344CB8AC3E}">
        <p14:creationId xmlns:p14="http://schemas.microsoft.com/office/powerpoint/2010/main" val="3715152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This is the overview of </a:t>
            </a:r>
            <a:r>
              <a:rPr lang="en-US" b="0" baseline="0" dirty="0" err="1"/>
              <a:t>AirLift</a:t>
            </a:r>
            <a:r>
              <a:rPr lang="en-US" b="0" baseline="0" dirty="0"/>
              <a:t>. [CLICK]</a:t>
            </a:r>
          </a:p>
          <a:p>
            <a:endParaRPr lang="en-US" b="0" baseline="0" dirty="0"/>
          </a:p>
          <a:p>
            <a:r>
              <a:rPr lang="en-US" b="0" baseline="0" dirty="0"/>
              <a:t>In high level, </a:t>
            </a:r>
            <a:r>
              <a:rPr lang="en-US" b="0" baseline="0" dirty="0" err="1"/>
              <a:t>AirLift</a:t>
            </a:r>
            <a:r>
              <a:rPr lang="en-US" b="0" baseline="0" dirty="0"/>
              <a:t> takes all the mapped reads in the old reference genome [CLICK]</a:t>
            </a:r>
          </a:p>
          <a:p>
            <a:endParaRPr lang="en-US" b="0" baseline="0" dirty="0"/>
          </a:p>
          <a:p>
            <a:r>
              <a:rPr lang="en-US" b="0" baseline="0" dirty="0"/>
              <a:t>As well as any unmapped reads</a:t>
            </a:r>
          </a:p>
          <a:p>
            <a:endParaRPr lang="en-US" b="0" baseline="0" dirty="0"/>
          </a:p>
          <a:p>
            <a:r>
              <a:rPr lang="en-US" b="0" baseline="0" dirty="0"/>
              <a:t>[CLICK] and fully remaps them to the new reference genome</a:t>
            </a:r>
          </a:p>
          <a:p>
            <a:endParaRPr lang="en-US" b="0" baseline="0" dirty="0"/>
          </a:p>
          <a:p>
            <a:r>
              <a:rPr lang="en-US" b="0" baseline="0" dirty="0"/>
              <a:t>[CLICK] With low computation overhead</a:t>
            </a:r>
          </a:p>
          <a:p>
            <a:endParaRPr lang="en-US" b="0" baseline="0" dirty="0"/>
          </a:p>
          <a:p>
            <a:r>
              <a:rPr lang="en-US" b="0" baseline="0" dirty="0"/>
              <a:t>[CLICK] And accurate remapping</a:t>
            </a:r>
          </a:p>
        </p:txBody>
      </p:sp>
      <p:sp>
        <p:nvSpPr>
          <p:cNvPr id="4" name="Slide Number Placeholder 3"/>
          <p:cNvSpPr>
            <a:spLocks noGrp="1"/>
          </p:cNvSpPr>
          <p:nvPr>
            <p:ph type="sldNum" sz="quarter" idx="10"/>
          </p:nvPr>
        </p:nvSpPr>
        <p:spPr/>
        <p:txBody>
          <a:bodyPr/>
          <a:lstStyle/>
          <a:p>
            <a:fld id="{35E676A0-33B1-4B4B-B1AA-B0B917FCAA93}" type="slidenum">
              <a:rPr lang="en-US" smtClean="0"/>
              <a:t>18</a:t>
            </a:fld>
            <a:endParaRPr lang="en-US"/>
          </a:p>
        </p:txBody>
      </p:sp>
    </p:spTree>
    <p:extLst>
      <p:ext uri="{BB962C8B-B14F-4D97-AF65-F5344CB8AC3E}">
        <p14:creationId xmlns:p14="http://schemas.microsoft.com/office/powerpoint/2010/main" val="4187434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AirLift has two main steps, which are</a:t>
            </a:r>
          </a:p>
          <a:p>
            <a:endParaRPr lang="en-CH" dirty="0"/>
          </a:p>
          <a:p>
            <a:r>
              <a:rPr lang="en-CH" dirty="0"/>
              <a:t>AirLift indexing</a:t>
            </a:r>
          </a:p>
          <a:p>
            <a:endParaRPr lang="en-CH" dirty="0"/>
          </a:p>
          <a:p>
            <a:r>
              <a:rPr lang="en-CH" dirty="0"/>
              <a:t>and AirLift mapping</a:t>
            </a:r>
          </a:p>
        </p:txBody>
      </p:sp>
      <p:sp>
        <p:nvSpPr>
          <p:cNvPr id="4" name="Slide Number Placeholder 3"/>
          <p:cNvSpPr>
            <a:spLocks noGrp="1"/>
          </p:cNvSpPr>
          <p:nvPr>
            <p:ph type="sldNum" sz="quarter" idx="5"/>
          </p:nvPr>
        </p:nvSpPr>
        <p:spPr/>
        <p:txBody>
          <a:bodyPr/>
          <a:lstStyle/>
          <a:p>
            <a:fld id="{35E676A0-33B1-4B4B-B1AA-B0B917FCAA93}" type="slidenum">
              <a:rPr lang="en-US" smtClean="0"/>
              <a:t>19</a:t>
            </a:fld>
            <a:endParaRPr lang="en-US"/>
          </a:p>
        </p:txBody>
      </p:sp>
    </p:spTree>
    <p:extLst>
      <p:ext uri="{BB962C8B-B14F-4D97-AF65-F5344CB8AC3E}">
        <p14:creationId xmlns:p14="http://schemas.microsoft.com/office/powerpoint/2010/main" val="1554669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0B050"/>
                </a:solidFill>
                <a:ea typeface="Segoe UI Symbol" panose="020B0502040204020203" pitchFamily="34" charset="0"/>
                <a:cs typeface="Segoe UI Historic" panose="020B0502040204020203" pitchFamily="34" charset="0"/>
              </a:rPr>
              <a:t>Genome analysis </a:t>
            </a:r>
            <a:r>
              <a:rPr lang="en-US" sz="1200" dirty="0">
                <a:ea typeface="Segoe UI Symbol" panose="020B0502040204020203" pitchFamily="34" charset="0"/>
                <a:cs typeface="Segoe UI Historic" panose="020B0502040204020203" pitchFamily="34" charset="0"/>
              </a:rPr>
              <a:t>is critical for many applications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Segoe UI Symbol"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Segoe UI Symbol" panose="020B0502040204020203" pitchFamily="34" charset="0"/>
                <a:cs typeface="Segoe UI Historic" panose="020B0502040204020203" pitchFamily="34" charset="0"/>
              </a:rPr>
              <a:t>Genome sequencing machines extract smaller fragments of the original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Segoe UI Symbol"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Segoe UI Symbol" panose="020B0502040204020203" pitchFamily="34" charset="0"/>
                <a:cs typeface="Segoe UI Historic" panose="020B0502040204020203" pitchFamily="34" charset="0"/>
              </a:rPr>
              <a:t>DNA sequence,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Segoe UI Symbol"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Segoe UI Symbol" panose="020B0502040204020203" pitchFamily="34" charset="0"/>
                <a:cs typeface="Segoe UI Historic" panose="020B0502040204020203" pitchFamily="34" charset="0"/>
              </a:rPr>
              <a:t>known as reads.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Segoe UI Symbol"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Segoe UI Symbol" panose="020B0502040204020203" pitchFamily="34" charset="0"/>
                <a:cs typeface="Segoe UI Historic" panose="020B0502040204020203" pitchFamily="34" charset="0"/>
              </a:rPr>
              <a:t>These reads do not contain the information about their location in their corresponding genomes.</a:t>
            </a:r>
          </a:p>
        </p:txBody>
      </p:sp>
      <p:sp>
        <p:nvSpPr>
          <p:cNvPr id="4" name="Slide Number Placeholder 3"/>
          <p:cNvSpPr>
            <a:spLocks noGrp="1"/>
          </p:cNvSpPr>
          <p:nvPr>
            <p:ph type="sldNum" sz="quarter" idx="10"/>
          </p:nvPr>
        </p:nvSpPr>
        <p:spPr/>
        <p:txBody>
          <a:bodyPr/>
          <a:lstStyle/>
          <a:p>
            <a:fld id="{35E676A0-33B1-4B4B-B1AA-B0B917FCAA93}" type="slidenum">
              <a:rPr lang="en-US" smtClean="0"/>
              <a:t>2</a:t>
            </a:fld>
            <a:endParaRPr lang="en-US"/>
          </a:p>
        </p:txBody>
      </p:sp>
    </p:spTree>
    <p:extLst>
      <p:ext uri="{BB962C8B-B14F-4D97-AF65-F5344CB8AC3E}">
        <p14:creationId xmlns:p14="http://schemas.microsoft.com/office/powerpoint/2010/main" val="3718239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 will now explain the indexing step</a:t>
            </a:r>
          </a:p>
        </p:txBody>
      </p:sp>
      <p:sp>
        <p:nvSpPr>
          <p:cNvPr id="4" name="Slide Number Placeholder 3"/>
          <p:cNvSpPr>
            <a:spLocks noGrp="1"/>
          </p:cNvSpPr>
          <p:nvPr>
            <p:ph type="sldNum" sz="quarter" idx="5"/>
          </p:nvPr>
        </p:nvSpPr>
        <p:spPr/>
        <p:txBody>
          <a:bodyPr/>
          <a:lstStyle/>
          <a:p>
            <a:fld id="{35E676A0-33B1-4B4B-B1AA-B0B917FCAA93}" type="slidenum">
              <a:rPr lang="en-US" smtClean="0"/>
              <a:t>20</a:t>
            </a:fld>
            <a:endParaRPr lang="en-US"/>
          </a:p>
        </p:txBody>
      </p:sp>
    </p:spTree>
    <p:extLst>
      <p:ext uri="{BB962C8B-B14F-4D97-AF65-F5344CB8AC3E}">
        <p14:creationId xmlns:p14="http://schemas.microsoft.com/office/powerpoint/2010/main" val="1939279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err="1"/>
              <a:t>AirLift</a:t>
            </a:r>
            <a:r>
              <a:rPr lang="en-US" b="0" baseline="0" dirty="0"/>
              <a:t> indexing is a one-time task that needs to be completed once when a reference genome is updated.</a:t>
            </a:r>
          </a:p>
          <a:p>
            <a:endParaRPr lang="en-US" b="0" baseline="0" dirty="0"/>
          </a:p>
          <a:p>
            <a:r>
              <a:rPr lang="en-US" b="0" baseline="0" dirty="0"/>
              <a:t>The goal of indexing is to accurately identify all changes between an old and a new reference genome which are retired, new, updated, and constant regions.</a:t>
            </a:r>
          </a:p>
          <a:p>
            <a:endParaRPr lang="en-US" b="0" baseline="0" dirty="0"/>
          </a:p>
          <a:p>
            <a:r>
              <a:rPr lang="en-US" b="0" baseline="0" dirty="0"/>
              <a:t>The indexing contains 8 steps. I will now explain each of them briefly.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21</a:t>
            </a:fld>
            <a:endParaRPr lang="en-US"/>
          </a:p>
        </p:txBody>
      </p:sp>
    </p:spTree>
    <p:extLst>
      <p:ext uri="{BB962C8B-B14F-4D97-AF65-F5344CB8AC3E}">
        <p14:creationId xmlns:p14="http://schemas.microsoft.com/office/powerpoint/2010/main" val="3282446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step performs global alignment between two reference genomes to identify exact matches, which are labeled as constant </a:t>
            </a:r>
            <a:r>
              <a:rPr lang="en-US" b="0" baseline="0" dirty="0" err="1"/>
              <a:t>reginos</a:t>
            </a:r>
            <a:endParaRPr lang="en-US" b="0" baseline="0" dirty="0"/>
          </a:p>
          <a:p>
            <a:endParaRPr lang="en-US" b="0" baseline="0" dirty="0"/>
          </a:p>
          <a:p>
            <a:r>
              <a:rPr lang="en-US" b="0" baseline="0" dirty="0"/>
              <a:t>[CLICK] Then we extract read-length subsequences, or seeds, from the remaining regions of the old reference genome that are not exactly matching and align them to the new reference genome.</a:t>
            </a:r>
          </a:p>
          <a:p>
            <a:endParaRPr lang="en-US" b="0" baseline="0" dirty="0"/>
          </a:p>
          <a:p>
            <a:r>
              <a:rPr lang="en-US" b="0" baseline="0" dirty="0"/>
              <a:t>[CLICK] Whenever these seeds can be aligned, the aligned regions correspond to the updated regions as they show high degree of similarity although they do not exactly match in the first step</a:t>
            </a:r>
          </a:p>
          <a:p>
            <a:endParaRPr lang="en-US" b="0" baseline="0" dirty="0"/>
          </a:p>
          <a:p>
            <a:r>
              <a:rPr lang="en-US" b="0" baseline="0" dirty="0"/>
              <a:t>[CLICK] The regions without an alignment to the new reference genome is considered retired regions as we cannot find a good alignment</a:t>
            </a:r>
          </a:p>
          <a:p>
            <a:endParaRPr lang="en-US" b="0" baseline="0" dirty="0"/>
          </a:p>
          <a:p>
            <a:r>
              <a:rPr lang="en-US" b="0" baseline="0" dirty="0"/>
              <a:t>And similarly the regions where no seeds are aligned in the new reference genome is considered new region</a:t>
            </a:r>
          </a:p>
          <a:p>
            <a:endParaRPr lang="en-US" b="0" baseline="0" dirty="0"/>
          </a:p>
          <a:p>
            <a:r>
              <a:rPr lang="en-US" b="0" baseline="0" dirty="0"/>
              <a:t>[CLICK] However, these new regions can still share high similarity in the constant regions of the old reference genome and the reads under these constant regions can be mapped better to these new regions</a:t>
            </a:r>
          </a:p>
          <a:p>
            <a:endParaRPr lang="en-US" b="0" baseline="0" dirty="0"/>
          </a:p>
          <a:p>
            <a:r>
              <a:rPr lang="en-US" b="0" baseline="0" dirty="0"/>
              <a:t>[CLICK] To identify such regions, we align the seeds from the new region to constant regions in the old reference genome. The aligned portions are also labeled as updated regions.</a:t>
            </a:r>
          </a:p>
          <a:p>
            <a:endParaRPr lang="en-US" b="0" baseline="0" dirty="0"/>
          </a:p>
          <a:p>
            <a:r>
              <a:rPr lang="en-US" b="0" baseline="0" dirty="0"/>
              <a:t>[CLICK] Based on these alignment results constant and</a:t>
            </a:r>
          </a:p>
          <a:p>
            <a:endParaRPr lang="en-US" b="0" baseline="0" dirty="0"/>
          </a:p>
          <a:p>
            <a:r>
              <a:rPr lang="en-US" b="0" baseline="0" dirty="0"/>
              <a:t>[CLICK] updated regions can now be accurately identified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22</a:t>
            </a:fld>
            <a:endParaRPr lang="en-US"/>
          </a:p>
        </p:txBody>
      </p:sp>
    </p:spTree>
    <p:extLst>
      <p:ext uri="{BB962C8B-B14F-4D97-AF65-F5344CB8AC3E}">
        <p14:creationId xmlns:p14="http://schemas.microsoft.com/office/powerpoint/2010/main" val="2374542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Let's look at the second step in AirLift which is the remapping step</a:t>
            </a:r>
          </a:p>
        </p:txBody>
      </p:sp>
      <p:sp>
        <p:nvSpPr>
          <p:cNvPr id="4" name="Slide Number Placeholder 3"/>
          <p:cNvSpPr>
            <a:spLocks noGrp="1"/>
          </p:cNvSpPr>
          <p:nvPr>
            <p:ph type="sldNum" sz="quarter" idx="5"/>
          </p:nvPr>
        </p:nvSpPr>
        <p:spPr/>
        <p:txBody>
          <a:bodyPr/>
          <a:lstStyle/>
          <a:p>
            <a:fld id="{35E676A0-33B1-4B4B-B1AA-B0B917FCAA93}" type="slidenum">
              <a:rPr lang="en-US" smtClean="0"/>
              <a:t>23</a:t>
            </a:fld>
            <a:endParaRPr lang="en-US"/>
          </a:p>
        </p:txBody>
      </p:sp>
    </p:spTree>
    <p:extLst>
      <p:ext uri="{BB962C8B-B14F-4D97-AF65-F5344CB8AC3E}">
        <p14:creationId xmlns:p14="http://schemas.microsoft.com/office/powerpoint/2010/main" val="790214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In the remapping step [CLICK]</a:t>
            </a:r>
          </a:p>
          <a:p>
            <a:endParaRPr lang="en-US" b="0" baseline="0" dirty="0"/>
          </a:p>
          <a:p>
            <a:r>
              <a:rPr lang="en-US" b="0" baseline="0" dirty="0" err="1"/>
              <a:t>AirLift</a:t>
            </a:r>
            <a:r>
              <a:rPr lang="en-US" b="0" baseline="0" dirty="0"/>
              <a:t> utilizes the indexing information it generates in the first step to remap the reads to the new reference genome in several steps</a:t>
            </a:r>
          </a:p>
          <a:p>
            <a:endParaRPr lang="en-US" b="0" baseline="0" dirty="0"/>
          </a:p>
          <a:p>
            <a:r>
              <a:rPr lang="en-US" b="0" baseline="0" dirty="0"/>
              <a:t>[CLICK] First, reads in the constant regions are moved without read mapping</a:t>
            </a:r>
          </a:p>
          <a:p>
            <a:endParaRPr lang="en-US" b="0" baseline="0" dirty="0"/>
          </a:p>
          <a:p>
            <a:r>
              <a:rPr lang="en-US" b="0" baseline="0" dirty="0"/>
              <a:t>[CLICK] Then, reads under the updated regions are mapped. These reads can be mapped to the similar regions in their old reference genome</a:t>
            </a:r>
          </a:p>
          <a:p>
            <a:endParaRPr lang="en-US" b="0" baseline="0" dirty="0"/>
          </a:p>
          <a:p>
            <a:r>
              <a:rPr lang="en-US" b="0" baseline="0" dirty="0"/>
              <a:t>[CLICK] or mapped to a new region</a:t>
            </a:r>
          </a:p>
          <a:p>
            <a:endParaRPr lang="en-US" b="0" baseline="0" dirty="0"/>
          </a:p>
          <a:p>
            <a:r>
              <a:rPr lang="en-US" b="0" baseline="0" dirty="0"/>
              <a:t>[CLICK] or a different location in the updated region</a:t>
            </a:r>
          </a:p>
          <a:p>
            <a:endParaRPr lang="en-US" b="0" baseline="0" dirty="0"/>
          </a:p>
          <a:p>
            <a:r>
              <a:rPr lang="en-US" b="0" baseline="0" dirty="0"/>
              <a:t>[CLICK] Last all the reads in the retired region and</a:t>
            </a:r>
          </a:p>
          <a:p>
            <a:endParaRPr lang="en-US" b="0" baseline="0" dirty="0"/>
          </a:p>
          <a:p>
            <a:r>
              <a:rPr lang="en-US" b="0" baseline="0" dirty="0"/>
              <a:t>[CLICK] unmapped reads are fully mapped </a:t>
            </a:r>
          </a:p>
        </p:txBody>
      </p:sp>
      <p:sp>
        <p:nvSpPr>
          <p:cNvPr id="4" name="Slide Number Placeholder 3"/>
          <p:cNvSpPr>
            <a:spLocks noGrp="1"/>
          </p:cNvSpPr>
          <p:nvPr>
            <p:ph type="sldNum" sz="quarter" idx="10"/>
          </p:nvPr>
        </p:nvSpPr>
        <p:spPr/>
        <p:txBody>
          <a:bodyPr/>
          <a:lstStyle/>
          <a:p>
            <a:fld id="{35E676A0-33B1-4B4B-B1AA-B0B917FCAA93}" type="slidenum">
              <a:rPr lang="en-US" smtClean="0"/>
              <a:t>24</a:t>
            </a:fld>
            <a:endParaRPr lang="en-US"/>
          </a:p>
        </p:txBody>
      </p:sp>
    </p:spTree>
    <p:extLst>
      <p:ext uri="{BB962C8B-B14F-4D97-AF65-F5344CB8AC3E}">
        <p14:creationId xmlns:p14="http://schemas.microsoft.com/office/powerpoint/2010/main" val="4074675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25</a:t>
            </a:fld>
            <a:endParaRPr lang="en-US"/>
          </a:p>
        </p:txBody>
      </p:sp>
    </p:spTree>
    <p:extLst>
      <p:ext uri="{BB962C8B-B14F-4D97-AF65-F5344CB8AC3E}">
        <p14:creationId xmlns:p14="http://schemas.microsoft.com/office/powerpoint/2010/main" val="399383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26</a:t>
            </a:fld>
            <a:endParaRPr lang="en-US"/>
          </a:p>
        </p:txBody>
      </p:sp>
    </p:spTree>
    <p:extLst>
      <p:ext uri="{BB962C8B-B14F-4D97-AF65-F5344CB8AC3E}">
        <p14:creationId xmlns:p14="http://schemas.microsoft.com/office/powerpoint/2010/main" val="1415858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35E676A0-33B1-4B4B-B1AA-B0B917FCAA93}" type="slidenum">
              <a:rPr lang="en-US" smtClean="0"/>
              <a:t>27</a:t>
            </a:fld>
            <a:endParaRPr lang="en-US"/>
          </a:p>
        </p:txBody>
      </p:sp>
    </p:spTree>
    <p:extLst>
      <p:ext uri="{BB962C8B-B14F-4D97-AF65-F5344CB8AC3E}">
        <p14:creationId xmlns:p14="http://schemas.microsoft.com/office/powerpoint/2010/main" val="3598019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28</a:t>
            </a:fld>
            <a:endParaRPr lang="en-US"/>
          </a:p>
        </p:txBody>
      </p:sp>
    </p:spTree>
    <p:extLst>
      <p:ext uri="{BB962C8B-B14F-4D97-AF65-F5344CB8AC3E}">
        <p14:creationId xmlns:p14="http://schemas.microsoft.com/office/powerpoint/2010/main" val="3642721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29</a:t>
            </a:fld>
            <a:endParaRPr lang="en-US"/>
          </a:p>
        </p:txBody>
      </p:sp>
    </p:spTree>
    <p:extLst>
      <p:ext uri="{BB962C8B-B14F-4D97-AF65-F5344CB8AC3E}">
        <p14:creationId xmlns:p14="http://schemas.microsoft.com/office/powerpoint/2010/main" val="372733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Reference genomes play a crucial role in genome analysis for [CLICK]</a:t>
            </a:r>
          </a:p>
          <a:p>
            <a:endParaRPr lang="en-US" b="0" baseline="0" dirty="0"/>
          </a:p>
          <a:p>
            <a:r>
              <a:rPr lang="en-US" b="0" baseline="0" dirty="0"/>
              <a:t>finding these locations of reads in the genome [CLICK]</a:t>
            </a:r>
          </a:p>
          <a:p>
            <a:endParaRPr lang="en-US" b="0" baseline="0" dirty="0"/>
          </a:p>
          <a:p>
            <a:r>
              <a:rPr lang="en-US" b="0" baseline="0" dirty="0"/>
              <a:t>and identifying the genomic differences in an individual's genome [CLICK]</a:t>
            </a:r>
          </a:p>
          <a:p>
            <a:endParaRPr lang="en-US" b="0" baseline="0" dirty="0"/>
          </a:p>
          <a:p>
            <a:r>
              <a:rPr lang="en-US" b="0" baseline="0" dirty="0"/>
              <a:t>To enable accurate analysis in the later steps of genome analysis such as variant calling, reference genomes should be accurate and complete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3</a:t>
            </a:fld>
            <a:endParaRPr lang="en-US"/>
          </a:p>
        </p:txBody>
      </p:sp>
    </p:spTree>
    <p:extLst>
      <p:ext uri="{BB962C8B-B14F-4D97-AF65-F5344CB8AC3E}">
        <p14:creationId xmlns:p14="http://schemas.microsoft.com/office/powerpoint/2010/main" val="237296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30</a:t>
            </a:fld>
            <a:endParaRPr lang="en-US"/>
          </a:p>
        </p:txBody>
      </p:sp>
    </p:spTree>
    <p:extLst>
      <p:ext uri="{BB962C8B-B14F-4D97-AF65-F5344CB8AC3E}">
        <p14:creationId xmlns:p14="http://schemas.microsoft.com/office/powerpoint/2010/main" val="487657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31</a:t>
            </a:fld>
            <a:endParaRPr lang="en-US"/>
          </a:p>
        </p:txBody>
      </p:sp>
    </p:spTree>
    <p:extLst>
      <p:ext uri="{BB962C8B-B14F-4D97-AF65-F5344CB8AC3E}">
        <p14:creationId xmlns:p14="http://schemas.microsoft.com/office/powerpoint/2010/main" val="590022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32</a:t>
            </a:fld>
            <a:endParaRPr lang="en-US"/>
          </a:p>
        </p:txBody>
      </p:sp>
    </p:spTree>
    <p:extLst>
      <p:ext uri="{BB962C8B-B14F-4D97-AF65-F5344CB8AC3E}">
        <p14:creationId xmlns:p14="http://schemas.microsoft.com/office/powerpoint/2010/main" val="391544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33</a:t>
            </a:fld>
            <a:endParaRPr lang="en-US"/>
          </a:p>
        </p:txBody>
      </p:sp>
    </p:spTree>
    <p:extLst>
      <p:ext uri="{BB962C8B-B14F-4D97-AF65-F5344CB8AC3E}">
        <p14:creationId xmlns:p14="http://schemas.microsoft.com/office/powerpoint/2010/main" val="4002174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34</a:t>
            </a:fld>
            <a:endParaRPr lang="en-US"/>
          </a:p>
        </p:txBody>
      </p:sp>
    </p:spTree>
    <p:extLst>
      <p:ext uri="{BB962C8B-B14F-4D97-AF65-F5344CB8AC3E}">
        <p14:creationId xmlns:p14="http://schemas.microsoft.com/office/powerpoint/2010/main" val="2986515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35</a:t>
            </a:fld>
            <a:endParaRPr lang="en-US"/>
          </a:p>
        </p:txBody>
      </p:sp>
    </p:spTree>
    <p:extLst>
      <p:ext uri="{BB962C8B-B14F-4D97-AF65-F5344CB8AC3E}">
        <p14:creationId xmlns:p14="http://schemas.microsoft.com/office/powerpoint/2010/main" val="1103999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36</a:t>
            </a:fld>
            <a:endParaRPr lang="en-US"/>
          </a:p>
        </p:txBody>
      </p:sp>
    </p:spTree>
    <p:extLst>
      <p:ext uri="{BB962C8B-B14F-4D97-AF65-F5344CB8AC3E}">
        <p14:creationId xmlns:p14="http://schemas.microsoft.com/office/powerpoint/2010/main" val="1132752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37</a:t>
            </a:fld>
            <a:endParaRPr lang="en-US"/>
          </a:p>
        </p:txBody>
      </p:sp>
    </p:spTree>
    <p:extLst>
      <p:ext uri="{BB962C8B-B14F-4D97-AF65-F5344CB8AC3E}">
        <p14:creationId xmlns:p14="http://schemas.microsoft.com/office/powerpoint/2010/main" val="256507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However, reference genomes are not perfect. They can contain errors and there can be many unknown regions in the reference genome [CLICK]</a:t>
            </a:r>
          </a:p>
          <a:p>
            <a:endParaRPr lang="en-US" b="0" baseline="0" dirty="0"/>
          </a:p>
          <a:p>
            <a:r>
              <a:rPr lang="en-US" b="0" baseline="0" dirty="0"/>
              <a:t>That's why reference genomes are updated regularly to their new versions to [CLICK]</a:t>
            </a:r>
          </a:p>
          <a:p>
            <a:endParaRPr lang="en-US" b="0" baseline="0" dirty="0"/>
          </a:p>
          <a:p>
            <a:r>
              <a:rPr lang="en-US" b="0" baseline="0" dirty="0"/>
              <a:t>correct the errors in the old version and [CLICK]</a:t>
            </a:r>
          </a:p>
          <a:p>
            <a:endParaRPr lang="en-US" b="0" baseline="0" dirty="0"/>
          </a:p>
          <a:p>
            <a:r>
              <a:rPr lang="en-US" b="0" baseline="0" dirty="0"/>
              <a:t>fill in the missing genomic regions [CLICK]</a:t>
            </a:r>
          </a:p>
          <a:p>
            <a:endParaRPr lang="en-US" b="0" baseline="0" dirty="0"/>
          </a:p>
          <a:p>
            <a:r>
              <a:rPr lang="en-US" b="0" baseline="0" dirty="0"/>
              <a:t>Whenever there is a new version of the reference genome, remapping the reads from old reference genome to the new one can generate novel information as [CLICK]</a:t>
            </a:r>
          </a:p>
          <a:p>
            <a:endParaRPr lang="en-US" b="0" baseline="0" dirty="0"/>
          </a:p>
          <a:p>
            <a:r>
              <a:rPr lang="en-US" b="0" baseline="0" dirty="0"/>
              <a:t>genomic differences can be identified more accurately and [CLICK]</a:t>
            </a:r>
          </a:p>
          <a:p>
            <a:endParaRPr lang="en-US" b="0" baseline="0" dirty="0"/>
          </a:p>
          <a:p>
            <a:r>
              <a:rPr lang="en-US" b="0" baseline="0" dirty="0"/>
              <a:t>any reads that were unmapped to the old reference genome [CLICK]</a:t>
            </a:r>
          </a:p>
          <a:p>
            <a:endParaRPr lang="en-US" b="0" baseline="0" dirty="0"/>
          </a:p>
          <a:p>
            <a:r>
              <a:rPr lang="en-US" b="0" baseline="0" dirty="0"/>
              <a:t>can be mapped using the new reference genome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4</a:t>
            </a:fld>
            <a:endParaRPr lang="en-US"/>
          </a:p>
        </p:txBody>
      </p:sp>
    </p:spTree>
    <p:extLst>
      <p:ext uri="{BB962C8B-B14F-4D97-AF65-F5344CB8AC3E}">
        <p14:creationId xmlns:p14="http://schemas.microsoft.com/office/powerpoint/2010/main" val="1238821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This figure shows four main types of changes there can exist between an old and a new reference genome. [CLICK]</a:t>
            </a:r>
          </a:p>
          <a:p>
            <a:endParaRPr lang="en-US" b="0" baseline="0" dirty="0"/>
          </a:p>
          <a:p>
            <a:r>
              <a:rPr lang="en-US" b="0" baseline="0" dirty="0"/>
              <a:t>Some regions of the old reference genome are completely removed from the new reference genome. We call these regions retired regions. [CLICK]</a:t>
            </a:r>
          </a:p>
          <a:p>
            <a:endParaRPr lang="en-US" b="0" baseline="0" dirty="0"/>
          </a:p>
          <a:p>
            <a:r>
              <a:rPr lang="en-US" b="0" baseline="0" dirty="0"/>
              <a:t>The new reference genome can insert novel sequences that were missing from the old reference genome. [CLICK]</a:t>
            </a:r>
          </a:p>
          <a:p>
            <a:endParaRPr lang="en-US" b="0" baseline="0" dirty="0"/>
          </a:p>
          <a:p>
            <a:r>
              <a:rPr lang="en-US" b="0" baseline="0" dirty="0"/>
              <a:t>Some regions between these two reference genomes will remain unchanged in terms of the sequence content [CLICK]</a:t>
            </a:r>
          </a:p>
          <a:p>
            <a:endParaRPr lang="en-US" b="0" baseline="0" dirty="0"/>
          </a:p>
          <a:p>
            <a:r>
              <a:rPr lang="en-US" b="0" baseline="0" dirty="0"/>
              <a:t>However, their positions may still be shifted due to the deletions and insertions in the new reference genome [CLICK]</a:t>
            </a:r>
          </a:p>
          <a:p>
            <a:endParaRPr lang="en-US" b="0" baseline="0" dirty="0"/>
          </a:p>
          <a:p>
            <a:r>
              <a:rPr lang="en-US" b="0" baseline="0" dirty="0"/>
              <a:t>And there are some regions that include slight modifications such as a few substitutions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5</a:t>
            </a:fld>
            <a:endParaRPr lang="en-US"/>
          </a:p>
        </p:txBody>
      </p:sp>
    </p:spTree>
    <p:extLst>
      <p:ext uri="{BB962C8B-B14F-4D97-AF65-F5344CB8AC3E}">
        <p14:creationId xmlns:p14="http://schemas.microsoft.com/office/powerpoint/2010/main" val="1880521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There are mainly two solutions that can remap reads from an old reference genome to the new one [CLICK]</a:t>
            </a:r>
          </a:p>
          <a:p>
            <a:endParaRPr lang="en-US" b="0" baseline="0" dirty="0"/>
          </a:p>
          <a:p>
            <a:r>
              <a:rPr lang="en-US" b="0" baseline="0" dirty="0"/>
              <a:t>The first solution is to map all the reads from scratch using a read mapping tool [CLICK]</a:t>
            </a:r>
          </a:p>
          <a:p>
            <a:endParaRPr lang="en-US" b="0" baseline="0" dirty="0"/>
          </a:p>
          <a:p>
            <a:r>
              <a:rPr lang="en-US" b="0" baseline="0" dirty="0"/>
              <a:t>The second solution is moving the mapping locations without using read mapping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6</a:t>
            </a:fld>
            <a:endParaRPr lang="en-US"/>
          </a:p>
        </p:txBody>
      </p:sp>
    </p:spTree>
    <p:extLst>
      <p:ext uri="{BB962C8B-B14F-4D97-AF65-F5344CB8AC3E}">
        <p14:creationId xmlns:p14="http://schemas.microsoft.com/office/powerpoint/2010/main" val="3467349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Let's look at the first solution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7</a:t>
            </a:fld>
            <a:endParaRPr lang="en-US"/>
          </a:p>
        </p:txBody>
      </p:sp>
    </p:spTree>
    <p:extLst>
      <p:ext uri="{BB962C8B-B14F-4D97-AF65-F5344CB8AC3E}">
        <p14:creationId xmlns:p14="http://schemas.microsoft.com/office/powerpoint/2010/main" val="644709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When mapping reads from scratch [CLICK]</a:t>
            </a:r>
          </a:p>
          <a:p>
            <a:endParaRPr lang="en-US" b="0" baseline="0" dirty="0"/>
          </a:p>
          <a:p>
            <a:r>
              <a:rPr lang="en-US" b="0" baseline="0" dirty="0"/>
              <a:t>All the previously mapped reads [CLICK]</a:t>
            </a:r>
          </a:p>
          <a:p>
            <a:endParaRPr lang="en-US" b="0" baseline="0" dirty="0"/>
          </a:p>
          <a:p>
            <a:r>
              <a:rPr lang="en-US" b="0" baseline="0" dirty="0"/>
              <a:t>As well as any reads that are unmapped to the old reference genome [CLICK]</a:t>
            </a:r>
          </a:p>
          <a:p>
            <a:endParaRPr lang="en-US" b="0" baseline="0" dirty="0"/>
          </a:p>
          <a:p>
            <a:r>
              <a:rPr lang="en-US" b="0" baseline="0" dirty="0"/>
              <a:t>Are used to fully map them to the new reference genome. [CLICK]</a:t>
            </a:r>
          </a:p>
          <a:p>
            <a:endParaRPr lang="en-US" b="0" baseline="0" dirty="0"/>
          </a:p>
          <a:p>
            <a:r>
              <a:rPr lang="en-US" b="0" baseline="0" dirty="0"/>
              <a:t>This approach provides a very accurate remapping [CLICK]</a:t>
            </a:r>
          </a:p>
          <a:p>
            <a:endParaRPr lang="en-US" b="0" baseline="0" dirty="0"/>
          </a:p>
          <a:p>
            <a:r>
              <a:rPr lang="en-US" b="0" baseline="0" dirty="0"/>
              <a:t>With the cost of significant computation overhead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8</a:t>
            </a:fld>
            <a:endParaRPr lang="en-US"/>
          </a:p>
        </p:txBody>
      </p:sp>
    </p:spTree>
    <p:extLst>
      <p:ext uri="{BB962C8B-B14F-4D97-AF65-F5344CB8AC3E}">
        <p14:creationId xmlns:p14="http://schemas.microsoft.com/office/powerpoint/2010/main" val="1954964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This is because, read mapping maps reads to the entire reference genome [CLICK]</a:t>
            </a:r>
          </a:p>
          <a:p>
            <a:endParaRPr lang="en-US" b="0" baseline="0" dirty="0"/>
          </a:p>
          <a:p>
            <a:r>
              <a:rPr lang="en-US" b="0" baseline="0" dirty="0"/>
              <a:t>However, only a small portion requires remapping while a large portion remains unchanged between old and new reference genomes. [CLICK]</a:t>
            </a:r>
          </a:p>
          <a:p>
            <a:endParaRPr lang="en-US" b="0" baseline="0" dirty="0"/>
          </a:p>
          <a:p>
            <a:r>
              <a:rPr lang="en-US" b="0" baseline="0" dirty="0"/>
              <a:t>Remapping reads from scratch wastes a lot of computation due to the redundant read mapping on the unchanged regions. [CLICK]</a:t>
            </a:r>
          </a:p>
          <a:p>
            <a:endParaRPr lang="en-US" b="0" baseline="0" dirty="0"/>
          </a:p>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9</a:t>
            </a:fld>
            <a:endParaRPr lang="en-US"/>
          </a:p>
        </p:txBody>
      </p:sp>
    </p:spTree>
    <p:extLst>
      <p:ext uri="{BB962C8B-B14F-4D97-AF65-F5344CB8AC3E}">
        <p14:creationId xmlns:p14="http://schemas.microsoft.com/office/powerpoint/2010/main" val="2644975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601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9560" y="95697"/>
            <a:ext cx="8798061" cy="770467"/>
          </a:xfrm>
          <a:prstGeom prst="rect">
            <a:avLst/>
          </a:prstGeom>
        </p:spPr>
        <p:txBody>
          <a:bodyPr anchor="ctr"/>
          <a:lstStyle>
            <a:lvl1pPr>
              <a:lnSpc>
                <a:spcPct val="100000"/>
              </a:lnSpc>
              <a:spcAft>
                <a:spcPts val="600"/>
              </a:spcAft>
              <a:defRPr sz="3600" b="1">
                <a:solidFill>
                  <a:srgbClr val="0062A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a:xfrm>
            <a:off x="189560" y="978194"/>
            <a:ext cx="8798061" cy="5377521"/>
          </a:xfrm>
          <a:prstGeom prst="rect">
            <a:avLst/>
          </a:prstGeom>
        </p:spPr>
        <p:txBody>
          <a:bodyPr/>
          <a:lstStyle>
            <a:lvl1pPr marL="187200" indent="-187200">
              <a:buClr>
                <a:schemeClr val="tx1"/>
              </a:buClr>
              <a:tabLst/>
              <a:defRPr sz="2800">
                <a:latin typeface="Corbel" panose="020B0503020204020204" pitchFamily="34" charset="0"/>
              </a:defRPr>
            </a:lvl1pPr>
            <a:lvl2pPr marL="311150" indent="-187200">
              <a:buFont typeface="Cambria" panose="02040503050406030204" pitchFamily="18" charset="0"/>
              <a:buChar char="-"/>
              <a:tabLst/>
              <a:defRPr sz="2400">
                <a:latin typeface="Corbel" panose="020B0503020204020204" pitchFamily="34" charset="0"/>
              </a:defRPr>
            </a:lvl2pPr>
            <a:lvl3pPr marL="533400" indent="-187200">
              <a:buClr>
                <a:schemeClr val="tx1"/>
              </a:buClr>
              <a:tabLst/>
              <a:defRPr sz="2400">
                <a:latin typeface="Corbel" panose="020B0503020204020204" pitchFamily="34" charset="0"/>
              </a:defRPr>
            </a:lvl3pPr>
            <a:lvl4pPr indent="-187200">
              <a:defRPr sz="2400">
                <a:latin typeface="Corbel" panose="020B0503020204020204" pitchFamily="34" charset="0"/>
              </a:defRPr>
            </a:lvl4pPr>
            <a:lvl5pPr indent="-187200">
              <a:defRPr sz="2400">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latin typeface="+mn-lt"/>
              </a:rPr>
              <a:pPr/>
              <a:t>‹#›</a:t>
            </a:fld>
            <a:endParaRPr lang="en-US" dirty="0">
              <a:latin typeface="+mn-lt"/>
            </a:endParaRP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2304763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70979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github.com/CMU-SAFARI/AirLif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9.emf"/><Relationship Id="rId5" Type="http://schemas.openxmlformats.org/officeDocument/2006/relationships/image" Target="../media/image4.png"/><Relationship Id="rId10" Type="http://schemas.openxmlformats.org/officeDocument/2006/relationships/hyperlink" Target="https://www.biorxiv.org/content/10.1101/2021.02.16.431517v2" TargetMode="External"/><Relationship Id="rId4" Type="http://schemas.openxmlformats.org/officeDocument/2006/relationships/image" Target="../media/image3.png"/><Relationship Id="rId9" Type="http://schemas.openxmlformats.org/officeDocument/2006/relationships/image" Target="../media/image8.emf"/><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notesSlide" Target="../notesSlides/notesSlide12.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3.emf"/><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6.xml"/><Relationship Id="rId7" Type="http://schemas.openxmlformats.org/officeDocument/2006/relationships/image" Target="../media/image22.sv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g"/><Relationship Id="rId9" Type="http://schemas.openxmlformats.org/officeDocument/2006/relationships/image" Target="../media/image2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3.emf"/><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3.emf"/><Relationship Id="rId5" Type="http://schemas.openxmlformats.org/officeDocument/2006/relationships/image" Target="../media/image17.sv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3.xml.rels><?xml version="1.0" encoding="UTF-8" standalone="yes"?>
<Relationships xmlns="http://schemas.openxmlformats.org/package/2006/relationships"><Relationship Id="rId8" Type="http://schemas.openxmlformats.org/officeDocument/2006/relationships/hyperlink" Target="https://www.biorxiv.org/content/10.1101/2021.02.16.431517" TargetMode="External"/><Relationship Id="rId3" Type="http://schemas.openxmlformats.org/officeDocument/2006/relationships/hyperlink" Target="https://people.inf.ethz.ch/omutlu/pub/AirLift_genome-remapper_arxiv21.pdf" TargetMode="External"/><Relationship Id="rId7" Type="http://schemas.openxmlformats.org/officeDocument/2006/relationships/image" Target="../media/image8.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github.com/CMU-SAFARI/AirLift" TargetMode="External"/><Relationship Id="rId5" Type="http://schemas.openxmlformats.org/officeDocument/2006/relationships/hyperlink" Target="https://doi.org/10.1101/2021.02.16.431517" TargetMode="External"/><Relationship Id="rId4" Type="http://schemas.openxmlformats.org/officeDocument/2006/relationships/hyperlink" Target="https://arxiv.org/abs/1912.08735" TargetMode="External"/><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github.com/CMU-SAFARI/AirLift" TargetMode="External"/><Relationship Id="rId4" Type="http://schemas.openxmlformats.org/officeDocument/2006/relationships/image" Target="../media/image9.emf"/></Relationships>
</file>

<file path=ppt/slides/_rels/slide3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github.com/CMU-SAFARI/AirLift"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9.emf"/><Relationship Id="rId5" Type="http://schemas.openxmlformats.org/officeDocument/2006/relationships/image" Target="../media/image4.png"/><Relationship Id="rId10" Type="http://schemas.openxmlformats.org/officeDocument/2006/relationships/hyperlink" Target="https://www.biorxiv.org/content/10.1101/2021.02.16.431517v2" TargetMode="External"/><Relationship Id="rId4" Type="http://schemas.openxmlformats.org/officeDocument/2006/relationships/image" Target="../media/image3.png"/><Relationship Id="rId9" Type="http://schemas.openxmlformats.org/officeDocument/2006/relationships/image" Target="../media/image8.emf"/><Relationship Id="rId14" Type="http://schemas.openxmlformats.org/officeDocument/2006/relationships/image" Target="../media/image1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notesSlide" Target="../notesSlides/notesSlide8.xml"/><Relationship Id="rId7" Type="http://schemas.openxmlformats.org/officeDocument/2006/relationships/image" Target="../media/image17.sv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2316615"/>
          </a:xfrm>
          <a:prstGeom prst="rect">
            <a:avLst/>
          </a:prstGeom>
          <a:solidFill>
            <a:srgbClr val="06436E"/>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a:solidFill>
                <a:srgbClr val="70AD47"/>
              </a:solidFill>
            </a:endParaRPr>
          </a:p>
        </p:txBody>
      </p:sp>
      <p:sp>
        <p:nvSpPr>
          <p:cNvPr id="102" name="Title 1"/>
          <p:cNvSpPr>
            <a:spLocks noGrp="1"/>
          </p:cNvSpPr>
          <p:nvPr>
            <p:ph type="ctrTitle" idx="4294967295"/>
          </p:nvPr>
        </p:nvSpPr>
        <p:spPr>
          <a:xfrm>
            <a:off x="0" y="0"/>
            <a:ext cx="9144000" cy="2797016"/>
          </a:xfrm>
          <a:prstGeom prst="rect">
            <a:avLst/>
          </a:prstGeom>
          <a:solidFill>
            <a:srgbClr val="06436E"/>
          </a:solidFill>
        </p:spPr>
        <p:txBody>
          <a:bodyPr anchor="ctr">
            <a:noAutofit/>
          </a:bodyPr>
          <a:lstStyle/>
          <a:p>
            <a:pPr algn="ctr">
              <a:lnSpc>
                <a:spcPct val="100000"/>
              </a:lnSpc>
              <a:spcAft>
                <a:spcPts val="400"/>
              </a:spcAft>
            </a:pPr>
            <a:r>
              <a:rPr lang="en-US" sz="7200" b="1" dirty="0" err="1">
                <a:solidFill>
                  <a:srgbClr val="F5D8B0"/>
                </a:solidFill>
                <a:latin typeface="Avenir Next" panose="020B0503020202020204" pitchFamily="34" charset="0"/>
                <a:ea typeface="Verdana" panose="020B0604030504040204" pitchFamily="34" charset="0"/>
                <a:cs typeface="Verdana" panose="020B0604030504040204" pitchFamily="34" charset="0"/>
              </a:rPr>
              <a:t>AirLift</a:t>
            </a:r>
            <a:r>
              <a:rPr lang="en-US" sz="6600" b="1" dirty="0">
                <a:solidFill>
                  <a:srgbClr val="FFFFFF"/>
                </a:solidFill>
                <a:latin typeface="Avenir Next" panose="020B0503020202020204" pitchFamily="34" charset="0"/>
                <a:ea typeface="Verdana" panose="020B0604030504040204" pitchFamily="34" charset="0"/>
                <a:cs typeface="Verdana" panose="020B0604030504040204" pitchFamily="34" charset="0"/>
              </a:rPr>
              <a:t> </a:t>
            </a:r>
            <a:b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br>
            <a: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t>A Fast and Comprehensive Technique</a:t>
            </a:r>
            <a:b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br>
            <a: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t>for Remapping Alignments </a:t>
            </a:r>
            <a:b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br>
            <a: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t>between Reference Genomes </a:t>
            </a:r>
            <a:endParaRPr lang="en-US" sz="3100" dirty="0">
              <a:solidFill>
                <a:schemeClr val="accent4">
                  <a:lumMod val="20000"/>
                  <a:lumOff val="80000"/>
                </a:schemeClr>
              </a:solidFill>
              <a:latin typeface="Avenir Next" panose="020B0503020202020204" pitchFamily="34" charset="0"/>
              <a:ea typeface="Verdana" panose="020B0604030504040204" pitchFamily="34" charset="0"/>
              <a:cs typeface="Verdana" panose="020B0604030504040204" pitchFamily="34" charset="0"/>
            </a:endParaRPr>
          </a:p>
        </p:txBody>
      </p:sp>
      <p:sp>
        <p:nvSpPr>
          <p:cNvPr id="103" name="Subtitle 2"/>
          <p:cNvSpPr>
            <a:spLocks noGrp="1"/>
          </p:cNvSpPr>
          <p:nvPr>
            <p:ph type="subTitle" idx="4294967295"/>
          </p:nvPr>
        </p:nvSpPr>
        <p:spPr>
          <a:xfrm>
            <a:off x="0" y="2444383"/>
            <a:ext cx="9144000" cy="1705872"/>
          </a:xfrm>
          <a:prstGeom prst="rect">
            <a:avLst/>
          </a:prstGeom>
        </p:spPr>
        <p:txBody>
          <a:bodyPr anchor="ctr">
            <a:noAutofit/>
          </a:bodyPr>
          <a:lstStyle/>
          <a:p>
            <a:pPr marL="0" indent="0" algn="ctr">
              <a:lnSpc>
                <a:spcPct val="100000"/>
              </a:lnSpc>
              <a:spcBef>
                <a:spcPts val="500"/>
              </a:spcBef>
              <a:buNone/>
            </a:pPr>
            <a:r>
              <a:rPr lang="en-GB" sz="1800" dirty="0" err="1">
                <a:latin typeface="Avenir Next" panose="020B0503020202020204" pitchFamily="34" charset="0"/>
                <a:ea typeface="Verdana" panose="020B0604030504040204" pitchFamily="34" charset="0"/>
                <a:cs typeface="Verdana" panose="020B0604030504040204" pitchFamily="34" charset="0"/>
              </a:rPr>
              <a:t>Jeremie</a:t>
            </a:r>
            <a:r>
              <a:rPr lang="en-GB" sz="1800" dirty="0">
                <a:latin typeface="Avenir Next" panose="020B0503020202020204" pitchFamily="34" charset="0"/>
                <a:ea typeface="Verdana" panose="020B0604030504040204" pitchFamily="34" charset="0"/>
                <a:cs typeface="Verdana" panose="020B0604030504040204" pitchFamily="34" charset="0"/>
              </a:rPr>
              <a:t> S. Kim*, </a:t>
            </a:r>
            <a:r>
              <a:rPr lang="en-GB" sz="2000" b="1" dirty="0">
                <a:latin typeface="Avenir Next" panose="020B0503020202020204" pitchFamily="34" charset="0"/>
                <a:ea typeface="Verdana" panose="020B0604030504040204" pitchFamily="34" charset="0"/>
                <a:cs typeface="Verdana" panose="020B0604030504040204" pitchFamily="34" charset="0"/>
              </a:rPr>
              <a:t>Can Firtina*</a:t>
            </a:r>
            <a:r>
              <a:rPr lang="en-GB" sz="1800" dirty="0">
                <a:latin typeface="Avenir Next" panose="020B0503020202020204" pitchFamily="34" charset="0"/>
                <a:ea typeface="Verdana" panose="020B0604030504040204" pitchFamily="34" charset="0"/>
                <a:cs typeface="Verdana" panose="020B0604030504040204" pitchFamily="34" charset="0"/>
              </a:rPr>
              <a:t>, </a:t>
            </a:r>
            <a:r>
              <a:rPr lang="en-GB" sz="1800" dirty="0" err="1">
                <a:latin typeface="Avenir Next" panose="020B0503020202020204" pitchFamily="34" charset="0"/>
                <a:ea typeface="Verdana" panose="020B0604030504040204" pitchFamily="34" charset="0"/>
                <a:cs typeface="Verdana" panose="020B0604030504040204" pitchFamily="34" charset="0"/>
              </a:rPr>
              <a:t>Meryem</a:t>
            </a:r>
            <a:r>
              <a:rPr lang="en-GB" sz="1800" dirty="0">
                <a:latin typeface="Avenir Next" panose="020B0503020202020204" pitchFamily="34" charset="0"/>
                <a:ea typeface="Verdana" panose="020B0604030504040204" pitchFamily="34" charset="0"/>
                <a:cs typeface="Verdana" panose="020B0604030504040204" pitchFamily="34" charset="0"/>
              </a:rPr>
              <a:t> Banu </a:t>
            </a:r>
            <a:r>
              <a:rPr lang="en-GB" sz="1800" dirty="0" err="1">
                <a:latin typeface="Avenir Next" panose="020B0503020202020204" pitchFamily="34" charset="0"/>
                <a:ea typeface="Verdana" panose="020B0604030504040204" pitchFamily="34" charset="0"/>
                <a:cs typeface="Verdana" panose="020B0604030504040204" pitchFamily="34" charset="0"/>
              </a:rPr>
              <a:t>Cavlak</a:t>
            </a:r>
            <a:r>
              <a:rPr lang="en-GB" sz="1800" dirty="0">
                <a:latin typeface="Avenir Next" panose="020B0503020202020204" pitchFamily="34" charset="0"/>
                <a:ea typeface="Verdana" panose="020B0604030504040204" pitchFamily="34" charset="0"/>
                <a:cs typeface="Verdana" panose="020B0604030504040204" pitchFamily="34" charset="0"/>
              </a:rPr>
              <a:t>, </a:t>
            </a:r>
            <a:r>
              <a:rPr lang="en-GB" sz="1800" dirty="0" err="1">
                <a:latin typeface="Avenir Next" panose="020B0503020202020204" pitchFamily="34" charset="0"/>
                <a:ea typeface="Verdana" panose="020B0604030504040204" pitchFamily="34" charset="0"/>
                <a:cs typeface="Verdana" panose="020B0604030504040204" pitchFamily="34" charset="0"/>
              </a:rPr>
              <a:t>Damla</a:t>
            </a:r>
            <a:r>
              <a:rPr lang="en-GB" sz="1800" dirty="0">
                <a:latin typeface="Avenir Next" panose="020B0503020202020204" pitchFamily="34" charset="0"/>
                <a:ea typeface="Verdana" panose="020B0604030504040204" pitchFamily="34" charset="0"/>
                <a:cs typeface="Verdana" panose="020B0604030504040204" pitchFamily="34" charset="0"/>
              </a:rPr>
              <a:t> </a:t>
            </a:r>
            <a:r>
              <a:rPr lang="en-GB" sz="1800" dirty="0" err="1">
                <a:latin typeface="Avenir Next" panose="020B0503020202020204" pitchFamily="34" charset="0"/>
                <a:ea typeface="Verdana" panose="020B0604030504040204" pitchFamily="34" charset="0"/>
                <a:cs typeface="Verdana" panose="020B0604030504040204" pitchFamily="34" charset="0"/>
              </a:rPr>
              <a:t>Senol</a:t>
            </a:r>
            <a:r>
              <a:rPr lang="en-GB" sz="1800" dirty="0">
                <a:latin typeface="Avenir Next" panose="020B0503020202020204" pitchFamily="34" charset="0"/>
                <a:ea typeface="Verdana" panose="020B0604030504040204" pitchFamily="34" charset="0"/>
                <a:cs typeface="Verdana" panose="020B0604030504040204" pitchFamily="34" charset="0"/>
              </a:rPr>
              <a:t> Cali, </a:t>
            </a:r>
          </a:p>
          <a:p>
            <a:pPr marL="0" indent="0" algn="ctr">
              <a:lnSpc>
                <a:spcPct val="100000"/>
              </a:lnSpc>
              <a:spcBef>
                <a:spcPts val="500"/>
              </a:spcBef>
              <a:buNone/>
            </a:pPr>
            <a:r>
              <a:rPr lang="en-GB" sz="1800" dirty="0" err="1">
                <a:latin typeface="Avenir Next" panose="020B0503020202020204" pitchFamily="34" charset="0"/>
                <a:ea typeface="Verdana" panose="020B0604030504040204" pitchFamily="34" charset="0"/>
                <a:cs typeface="Verdana" panose="020B0604030504040204" pitchFamily="34" charset="0"/>
              </a:rPr>
              <a:t>Nastaran</a:t>
            </a:r>
            <a:r>
              <a:rPr lang="en-GB" sz="1800" dirty="0">
                <a:latin typeface="Avenir Next" panose="020B0503020202020204" pitchFamily="34" charset="0"/>
                <a:ea typeface="Verdana" panose="020B0604030504040204" pitchFamily="34" charset="0"/>
                <a:cs typeface="Verdana" panose="020B0604030504040204" pitchFamily="34" charset="0"/>
              </a:rPr>
              <a:t> </a:t>
            </a:r>
            <a:r>
              <a:rPr lang="en-GB" sz="1800" dirty="0" err="1">
                <a:latin typeface="Avenir Next" panose="020B0503020202020204" pitchFamily="34" charset="0"/>
                <a:ea typeface="Verdana" panose="020B0604030504040204" pitchFamily="34" charset="0"/>
                <a:cs typeface="Verdana" panose="020B0604030504040204" pitchFamily="34" charset="0"/>
              </a:rPr>
              <a:t>Hajinazar</a:t>
            </a:r>
            <a:r>
              <a:rPr lang="en-GB" sz="1800" dirty="0">
                <a:latin typeface="Avenir Next" panose="020B0503020202020204" pitchFamily="34" charset="0"/>
                <a:ea typeface="Verdana" panose="020B0604030504040204" pitchFamily="34" charset="0"/>
                <a:cs typeface="Verdana" panose="020B0604030504040204" pitchFamily="34" charset="0"/>
              </a:rPr>
              <a:t>, Mohammed </a:t>
            </a:r>
            <a:r>
              <a:rPr lang="en-GB" sz="1800" dirty="0" err="1">
                <a:latin typeface="Avenir Next" panose="020B0503020202020204" pitchFamily="34" charset="0"/>
                <a:ea typeface="Verdana" panose="020B0604030504040204" pitchFamily="34" charset="0"/>
                <a:cs typeface="Verdana" panose="020B0604030504040204" pitchFamily="34" charset="0"/>
              </a:rPr>
              <a:t>Alser</a:t>
            </a:r>
            <a:r>
              <a:rPr lang="en-GB" sz="1800" dirty="0">
                <a:latin typeface="Avenir Next" panose="020B0503020202020204" pitchFamily="34" charset="0"/>
                <a:ea typeface="Verdana" panose="020B0604030504040204" pitchFamily="34" charset="0"/>
                <a:cs typeface="Verdana" panose="020B0604030504040204" pitchFamily="34" charset="0"/>
              </a:rPr>
              <a:t>, Can </a:t>
            </a:r>
            <a:r>
              <a:rPr lang="en-GB" sz="1800" dirty="0" err="1">
                <a:latin typeface="Avenir Next" panose="020B0503020202020204" pitchFamily="34" charset="0"/>
                <a:ea typeface="Verdana" panose="020B0604030504040204" pitchFamily="34" charset="0"/>
                <a:cs typeface="Verdana" panose="020B0604030504040204" pitchFamily="34" charset="0"/>
              </a:rPr>
              <a:t>Alkan</a:t>
            </a:r>
            <a:r>
              <a:rPr lang="en-GB" sz="1800" dirty="0">
                <a:latin typeface="Avenir Next" panose="020B0503020202020204" pitchFamily="34" charset="0"/>
                <a:ea typeface="Verdana" panose="020B0604030504040204" pitchFamily="34" charset="0"/>
                <a:cs typeface="Verdana" panose="020B0604030504040204" pitchFamily="34" charset="0"/>
              </a:rPr>
              <a:t>, and </a:t>
            </a:r>
            <a:r>
              <a:rPr lang="en-GB" sz="1800" dirty="0" err="1">
                <a:latin typeface="Avenir Next" panose="020B0503020202020204" pitchFamily="34" charset="0"/>
                <a:ea typeface="Verdana" panose="020B0604030504040204" pitchFamily="34" charset="0"/>
                <a:cs typeface="Verdana" panose="020B0604030504040204" pitchFamily="34" charset="0"/>
              </a:rPr>
              <a:t>Onur</a:t>
            </a:r>
            <a:r>
              <a:rPr lang="en-GB" sz="1800" dirty="0">
                <a:latin typeface="Avenir Next" panose="020B0503020202020204" pitchFamily="34" charset="0"/>
                <a:ea typeface="Verdana" panose="020B0604030504040204" pitchFamily="34" charset="0"/>
                <a:cs typeface="Verdana" panose="020B0604030504040204" pitchFamily="34" charset="0"/>
              </a:rPr>
              <a:t> </a:t>
            </a:r>
            <a:r>
              <a:rPr lang="en-GB" sz="1800" dirty="0" err="1">
                <a:latin typeface="Avenir Next" panose="020B0503020202020204" pitchFamily="34" charset="0"/>
                <a:ea typeface="Verdana" panose="020B0604030504040204" pitchFamily="34" charset="0"/>
                <a:cs typeface="Verdana" panose="020B0604030504040204" pitchFamily="34" charset="0"/>
              </a:rPr>
              <a:t>Mutlu</a:t>
            </a:r>
            <a:endParaRPr lang="en-US" sz="1800" dirty="0">
              <a:latin typeface="Avenir Next" panose="020B0503020202020204" pitchFamily="34" charset="0"/>
              <a:ea typeface="Verdana" panose="020B0604030504040204" pitchFamily="34" charset="0"/>
              <a:cs typeface="Verdana" panose="020B0604030504040204" pitchFamily="34" charset="0"/>
            </a:endParaRPr>
          </a:p>
        </p:txBody>
      </p:sp>
      <p:grpSp>
        <p:nvGrpSpPr>
          <p:cNvPr id="14" name="Group 13">
            <a:extLst>
              <a:ext uri="{FF2B5EF4-FFF2-40B4-BE49-F238E27FC236}">
                <a16:creationId xmlns:a16="http://schemas.microsoft.com/office/drawing/2014/main" id="{F7F75B0F-30C1-96CA-D9E2-DC63E286CD07}"/>
              </a:ext>
            </a:extLst>
          </p:cNvPr>
          <p:cNvGrpSpPr/>
          <p:nvPr/>
        </p:nvGrpSpPr>
        <p:grpSpPr>
          <a:xfrm>
            <a:off x="1836997" y="6009702"/>
            <a:ext cx="6171874" cy="761170"/>
            <a:chOff x="1915403" y="4634515"/>
            <a:chExt cx="6171874" cy="761170"/>
          </a:xfrm>
        </p:grpSpPr>
        <p:pic>
          <p:nvPicPr>
            <p:cNvPr id="4" name="Picture 3" descr="A picture containing drawing&#10;&#10;Description automatically generated">
              <a:extLst>
                <a:ext uri="{FF2B5EF4-FFF2-40B4-BE49-F238E27FC236}">
                  <a16:creationId xmlns:a16="http://schemas.microsoft.com/office/drawing/2014/main" id="{A042D771-A919-EA08-4749-947CF5D7A3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5403" y="4728873"/>
              <a:ext cx="2397512" cy="566468"/>
            </a:xfrm>
            <a:prstGeom prst="rect">
              <a:avLst/>
            </a:prstGeom>
          </p:spPr>
        </p:pic>
        <p:pic>
          <p:nvPicPr>
            <p:cNvPr id="12" name="Picture 11">
              <a:extLst>
                <a:ext uri="{FF2B5EF4-FFF2-40B4-BE49-F238E27FC236}">
                  <a16:creationId xmlns:a16="http://schemas.microsoft.com/office/drawing/2014/main" id="{17EB59B2-7CB7-949E-EF8A-0F52667FDFF0}"/>
                </a:ext>
              </a:extLst>
            </p:cNvPr>
            <p:cNvPicPr>
              <a:picLocks noChangeAspect="1"/>
            </p:cNvPicPr>
            <p:nvPr/>
          </p:nvPicPr>
          <p:blipFill>
            <a:blip r:embed="rId4"/>
            <a:stretch>
              <a:fillRect/>
            </a:stretch>
          </p:blipFill>
          <p:spPr>
            <a:xfrm>
              <a:off x="4751085" y="4634515"/>
              <a:ext cx="3336192" cy="761170"/>
            </a:xfrm>
            <a:prstGeom prst="rect">
              <a:avLst/>
            </a:prstGeom>
          </p:spPr>
        </p:pic>
      </p:grpSp>
      <p:grpSp>
        <p:nvGrpSpPr>
          <p:cNvPr id="15" name="Group 14">
            <a:extLst>
              <a:ext uri="{FF2B5EF4-FFF2-40B4-BE49-F238E27FC236}">
                <a16:creationId xmlns:a16="http://schemas.microsoft.com/office/drawing/2014/main" id="{7C3668B9-2CD0-96F5-16FD-680C4C391C30}"/>
              </a:ext>
            </a:extLst>
          </p:cNvPr>
          <p:cNvGrpSpPr/>
          <p:nvPr/>
        </p:nvGrpSpPr>
        <p:grpSpPr>
          <a:xfrm>
            <a:off x="322190" y="5463562"/>
            <a:ext cx="8319767" cy="466786"/>
            <a:chOff x="322190" y="5783957"/>
            <a:chExt cx="8319767" cy="466786"/>
          </a:xfrm>
        </p:grpSpPr>
        <p:pic>
          <p:nvPicPr>
            <p:cNvPr id="7" name="Picture 6">
              <a:extLst>
                <a:ext uri="{FF2B5EF4-FFF2-40B4-BE49-F238E27FC236}">
                  <a16:creationId xmlns:a16="http://schemas.microsoft.com/office/drawing/2014/main" id="{F63567B8-7041-AA61-4869-E3FFF91A27C2}"/>
                </a:ext>
              </a:extLst>
            </p:cNvPr>
            <p:cNvPicPr>
              <a:picLocks noChangeAspect="1"/>
            </p:cNvPicPr>
            <p:nvPr/>
          </p:nvPicPr>
          <p:blipFill rotWithShape="1">
            <a:blip r:embed="rId5"/>
            <a:srcRect l="15553" t="31836" r="15247" b="32270"/>
            <a:stretch/>
          </p:blipFill>
          <p:spPr>
            <a:xfrm>
              <a:off x="3080906" y="5809649"/>
              <a:ext cx="2190541" cy="415402"/>
            </a:xfrm>
            <a:prstGeom prst="rect">
              <a:avLst/>
            </a:prstGeom>
          </p:spPr>
        </p:pic>
        <p:pic>
          <p:nvPicPr>
            <p:cNvPr id="9" name="Picture 8">
              <a:extLst>
                <a:ext uri="{FF2B5EF4-FFF2-40B4-BE49-F238E27FC236}">
                  <a16:creationId xmlns:a16="http://schemas.microsoft.com/office/drawing/2014/main" id="{24F73AE7-DC07-F41E-57C3-48B212569290}"/>
                </a:ext>
              </a:extLst>
            </p:cNvPr>
            <p:cNvPicPr>
              <a:picLocks noChangeAspect="1"/>
            </p:cNvPicPr>
            <p:nvPr/>
          </p:nvPicPr>
          <p:blipFill>
            <a:blip r:embed="rId6"/>
            <a:stretch>
              <a:fillRect/>
            </a:stretch>
          </p:blipFill>
          <p:spPr>
            <a:xfrm>
              <a:off x="6128858" y="5783957"/>
              <a:ext cx="2513099" cy="466786"/>
            </a:xfrm>
            <a:prstGeom prst="rect">
              <a:avLst/>
            </a:prstGeom>
          </p:spPr>
        </p:pic>
        <p:pic>
          <p:nvPicPr>
            <p:cNvPr id="13" name="Graphic 12">
              <a:extLst>
                <a:ext uri="{FF2B5EF4-FFF2-40B4-BE49-F238E27FC236}">
                  <a16:creationId xmlns:a16="http://schemas.microsoft.com/office/drawing/2014/main" id="{E099C6AE-CFF9-1AAE-7731-87EDC77BCA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2190" y="5834463"/>
              <a:ext cx="1901305" cy="365775"/>
            </a:xfrm>
            <a:prstGeom prst="rect">
              <a:avLst/>
            </a:prstGeom>
          </p:spPr>
        </p:pic>
      </p:grpSp>
      <p:grpSp>
        <p:nvGrpSpPr>
          <p:cNvPr id="17" name="Group 16">
            <a:extLst>
              <a:ext uri="{FF2B5EF4-FFF2-40B4-BE49-F238E27FC236}">
                <a16:creationId xmlns:a16="http://schemas.microsoft.com/office/drawing/2014/main" id="{B2BC6AD4-E540-0B3F-CAD5-BA0C719B1977}"/>
              </a:ext>
            </a:extLst>
          </p:cNvPr>
          <p:cNvGrpSpPr/>
          <p:nvPr/>
        </p:nvGrpSpPr>
        <p:grpSpPr>
          <a:xfrm>
            <a:off x="1272842" y="3722646"/>
            <a:ext cx="2009645" cy="1605771"/>
            <a:chOff x="1638341" y="3735855"/>
            <a:chExt cx="2009645" cy="1605771"/>
          </a:xfrm>
        </p:grpSpPr>
        <p:pic>
          <p:nvPicPr>
            <p:cNvPr id="5" name="Picture 4">
              <a:extLst>
                <a:ext uri="{FF2B5EF4-FFF2-40B4-BE49-F238E27FC236}">
                  <a16:creationId xmlns:a16="http://schemas.microsoft.com/office/drawing/2014/main" id="{9F5C665D-8E97-5815-935F-EA9A2E615B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1601" y="3735855"/>
              <a:ext cx="1323124" cy="1323124"/>
            </a:xfrm>
            <a:prstGeom prst="rect">
              <a:avLst/>
            </a:prstGeom>
          </p:spPr>
        </p:pic>
        <p:sp>
          <p:nvSpPr>
            <p:cNvPr id="6" name="Subtitle 2">
              <a:extLst>
                <a:ext uri="{FF2B5EF4-FFF2-40B4-BE49-F238E27FC236}">
                  <a16:creationId xmlns:a16="http://schemas.microsoft.com/office/drawing/2014/main" id="{DB2EEB9D-CD0D-2FF2-D031-EBA3AD7F7B37}"/>
                </a:ext>
              </a:extLst>
            </p:cNvPr>
            <p:cNvSpPr txBox="1">
              <a:spLocks/>
            </p:cNvSpPr>
            <p:nvPr/>
          </p:nvSpPr>
          <p:spPr>
            <a:xfrm>
              <a:off x="1638341" y="4968774"/>
              <a:ext cx="2009645"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2000" dirty="0" err="1">
                  <a:latin typeface="Avenir Next" panose="020B0503020202020204" pitchFamily="34" charset="0"/>
                  <a:ea typeface="Verdana" panose="020B0604030504040204" pitchFamily="34" charset="0"/>
                  <a:cs typeface="Verdana" panose="020B0604030504040204" pitchFamily="34" charset="0"/>
                  <a:hlinkClick r:id="rId10"/>
                </a:rPr>
                <a:t>bioRxiv</a:t>
              </a:r>
              <a:r>
                <a:rPr lang="en-US" sz="2000" dirty="0">
                  <a:latin typeface="Avenir Next" panose="020B0503020202020204" pitchFamily="34" charset="0"/>
                  <a:ea typeface="Verdana" panose="020B0604030504040204" pitchFamily="34" charset="0"/>
                  <a:cs typeface="Verdana" panose="020B0604030504040204" pitchFamily="34" charset="0"/>
                  <a:hlinkClick r:id="rId10"/>
                </a:rPr>
                <a:t> Preprint</a:t>
              </a:r>
              <a:endParaRPr lang="en-US" sz="2000" dirty="0">
                <a:latin typeface="Avenir Next" panose="020B0503020202020204" pitchFamily="34" charset="0"/>
                <a:ea typeface="Verdana" panose="020B0604030504040204" pitchFamily="34" charset="0"/>
                <a:cs typeface="Verdana" panose="020B0604030504040204" pitchFamily="34" charset="0"/>
              </a:endParaRPr>
            </a:p>
          </p:txBody>
        </p:sp>
      </p:grpSp>
      <p:grpSp>
        <p:nvGrpSpPr>
          <p:cNvPr id="18" name="Group 17">
            <a:extLst>
              <a:ext uri="{FF2B5EF4-FFF2-40B4-BE49-F238E27FC236}">
                <a16:creationId xmlns:a16="http://schemas.microsoft.com/office/drawing/2014/main" id="{F18C663A-36F4-FD43-1F61-3D3B08F70177}"/>
              </a:ext>
            </a:extLst>
          </p:cNvPr>
          <p:cNvGrpSpPr/>
          <p:nvPr/>
        </p:nvGrpSpPr>
        <p:grpSpPr>
          <a:xfrm>
            <a:off x="5779800" y="3709437"/>
            <a:ext cx="1748098" cy="1618980"/>
            <a:chOff x="5286327" y="3722646"/>
            <a:chExt cx="1748098" cy="1618980"/>
          </a:xfrm>
        </p:grpSpPr>
        <p:pic>
          <p:nvPicPr>
            <p:cNvPr id="10" name="Picture 9">
              <a:extLst>
                <a:ext uri="{FF2B5EF4-FFF2-40B4-BE49-F238E27FC236}">
                  <a16:creationId xmlns:a16="http://schemas.microsoft.com/office/drawing/2014/main" id="{45E84D34-A227-83B0-75F7-5E4BEE36E2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99512" y="3722646"/>
              <a:ext cx="1321728" cy="1321728"/>
            </a:xfrm>
            <a:prstGeom prst="rect">
              <a:avLst/>
            </a:prstGeom>
          </p:spPr>
        </p:pic>
        <p:sp>
          <p:nvSpPr>
            <p:cNvPr id="11" name="Subtitle 2">
              <a:extLst>
                <a:ext uri="{FF2B5EF4-FFF2-40B4-BE49-F238E27FC236}">
                  <a16:creationId xmlns:a16="http://schemas.microsoft.com/office/drawing/2014/main" id="{4F3D5973-3AF7-8EC8-1B7C-B68FF73FDFEE}"/>
                </a:ext>
              </a:extLst>
            </p:cNvPr>
            <p:cNvSpPr txBox="1">
              <a:spLocks/>
            </p:cNvSpPr>
            <p:nvPr/>
          </p:nvSpPr>
          <p:spPr>
            <a:xfrm>
              <a:off x="5286327" y="4968774"/>
              <a:ext cx="1748098"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2000" dirty="0">
                  <a:latin typeface="Avenir Next" panose="020B0503020202020204" pitchFamily="34" charset="0"/>
                  <a:ea typeface="Verdana" panose="020B0604030504040204" pitchFamily="34" charset="0"/>
                  <a:cs typeface="Verdana" panose="020B0604030504040204" pitchFamily="34" charset="0"/>
                  <a:hlinkClick r:id="rId12"/>
                </a:rPr>
                <a:t>Source Code</a:t>
              </a:r>
              <a:endParaRPr lang="en-US" sz="2000" dirty="0">
                <a:latin typeface="Avenir Next" panose="020B0503020202020204" pitchFamily="34" charset="0"/>
                <a:ea typeface="Verdana" panose="020B0604030504040204" pitchFamily="34" charset="0"/>
                <a:cs typeface="Verdana" panose="020B0604030504040204" pitchFamily="34" charset="0"/>
              </a:endParaRPr>
            </a:p>
          </p:txBody>
        </p:sp>
      </p:grpSp>
      <p:pic>
        <p:nvPicPr>
          <p:cNvPr id="22" name="Picture 21" descr="A close-up of a water droplet&#10;&#10;Description automatically generated with low confidence">
            <a:extLst>
              <a:ext uri="{FF2B5EF4-FFF2-40B4-BE49-F238E27FC236}">
                <a16:creationId xmlns:a16="http://schemas.microsoft.com/office/drawing/2014/main" id="{01A83C68-CB4A-99D4-F275-621A027C6048}"/>
              </a:ext>
            </a:extLst>
          </p:cNvPr>
          <p:cNvPicPr>
            <a:picLocks noChangeAspect="1"/>
          </p:cNvPicPr>
          <p:nvPr/>
        </p:nvPicPr>
        <p:blipFill rotWithShape="1">
          <a:blip r:embed="rId13">
            <a:extLst>
              <a:ext uri="{28A0092B-C50C-407E-A947-70E740481C1C}">
                <a14:useLocalDpi xmlns:a14="http://schemas.microsoft.com/office/drawing/2010/main" val="0"/>
              </a:ext>
            </a:extLst>
          </a:blip>
          <a:srcRect l="-2237" t="-11796" r="1723" b="11336"/>
          <a:stretch/>
        </p:blipFill>
        <p:spPr>
          <a:xfrm>
            <a:off x="1836997" y="60325"/>
            <a:ext cx="1179196" cy="1178511"/>
          </a:xfrm>
          <a:prstGeom prst="ellipse">
            <a:avLst/>
          </a:prstGeom>
          <a:blipFill>
            <a:blip r:embed="rId14"/>
            <a:stretch>
              <a:fillRect/>
            </a:stretch>
          </a:blipFill>
        </p:spPr>
      </p:pic>
    </p:spTree>
    <p:extLst>
      <p:ext uri="{BB962C8B-B14F-4D97-AF65-F5344CB8AC3E}">
        <p14:creationId xmlns:p14="http://schemas.microsoft.com/office/powerpoint/2010/main" val="996510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F069EF6-96C1-9D90-84CE-15CA357F2D31}"/>
              </a:ext>
            </a:extLst>
          </p:cNvPr>
          <p:cNvSpPr txBox="1"/>
          <p:nvPr/>
        </p:nvSpPr>
        <p:spPr>
          <a:xfrm>
            <a:off x="548641" y="1797747"/>
            <a:ext cx="8035962" cy="677585"/>
          </a:xfrm>
          <a:prstGeom prst="roundRect">
            <a:avLst>
              <a:gd name="adj" fmla="val 9377"/>
            </a:avLst>
          </a:prstGeom>
          <a:solidFill>
            <a:srgbClr val="AFABAB"/>
          </a:solidFill>
          <a:effectLst>
            <a:outerShdw blurRad="50800" dist="38100" dir="2700000" algn="tl" rotWithShape="0">
              <a:prstClr val="black">
                <a:alpha val="40000"/>
              </a:prstClr>
            </a:outerShdw>
          </a:effectLst>
        </p:spPr>
        <p:txBody>
          <a:bodyPr wrap="square" rtlCol="0">
            <a:spAutoFit/>
          </a:bodyPr>
          <a:lstStyle/>
          <a:p>
            <a:pPr algn="ctr"/>
            <a:r>
              <a:rPr lang="en-US" sz="3600" b="1" dirty="0">
                <a:solidFill>
                  <a:schemeClr val="accent4">
                    <a:lumMod val="60000"/>
                    <a:lumOff val="40000"/>
                  </a:schemeClr>
                </a:solidFill>
                <a:latin typeface="Avenir Next" panose="020B0503020202020204" pitchFamily="34" charset="0"/>
              </a:rPr>
              <a:t>Map all the reads</a:t>
            </a:r>
            <a:r>
              <a:rPr lang="en-US" sz="3600" dirty="0">
                <a:solidFill>
                  <a:schemeClr val="bg1"/>
                </a:solidFill>
                <a:latin typeface="Avenir Next" panose="020B0503020202020204" pitchFamily="34" charset="0"/>
              </a:rPr>
              <a:t> </a:t>
            </a:r>
            <a:r>
              <a:rPr lang="en-US" sz="3600" dirty="0">
                <a:latin typeface="Avenir Next" panose="020B0503020202020204" pitchFamily="34" charset="0"/>
              </a:rPr>
              <a:t>from scratch</a:t>
            </a:r>
          </a:p>
        </p:txBody>
      </p:sp>
      <p:sp>
        <p:nvSpPr>
          <p:cNvPr id="9" name="TextBox 8">
            <a:extLst>
              <a:ext uri="{FF2B5EF4-FFF2-40B4-BE49-F238E27FC236}">
                <a16:creationId xmlns:a16="http://schemas.microsoft.com/office/drawing/2014/main" id="{93AF1B98-2E0A-E67D-FE8C-9370B8201ABB}"/>
              </a:ext>
            </a:extLst>
          </p:cNvPr>
          <p:cNvSpPr txBox="1"/>
          <p:nvPr/>
        </p:nvSpPr>
        <p:spPr>
          <a:xfrm>
            <a:off x="473337" y="1185408"/>
            <a:ext cx="591670" cy="1015663"/>
          </a:xfrm>
          <a:prstGeom prst="rect">
            <a:avLst/>
          </a:prstGeom>
          <a:noFill/>
        </p:spPr>
        <p:txBody>
          <a:bodyPr wrap="square" rtlCol="0">
            <a:spAutoFit/>
          </a:bodyPr>
          <a:lstStyle/>
          <a:p>
            <a:r>
              <a:rPr lang="en-US" sz="6000" b="1" dirty="0">
                <a:ln w="22225">
                  <a:solidFill>
                    <a:schemeClr val="accent2"/>
                  </a:solidFill>
                  <a:prstDash val="solid"/>
                </a:ln>
                <a:solidFill>
                  <a:schemeClr val="accent2">
                    <a:lumMod val="40000"/>
                    <a:lumOff val="60000"/>
                  </a:schemeClr>
                </a:solidFill>
                <a:latin typeface="Lato Black" panose="020F0502020204030203" pitchFamily="34" charset="77"/>
              </a:rPr>
              <a:t>1</a:t>
            </a:r>
            <a:endParaRPr lang="en-US" sz="5400" b="1" dirty="0">
              <a:ln w="22225">
                <a:solidFill>
                  <a:schemeClr val="accent2"/>
                </a:solidFill>
                <a:prstDash val="solid"/>
              </a:ln>
              <a:solidFill>
                <a:schemeClr val="accent2">
                  <a:lumMod val="40000"/>
                  <a:lumOff val="60000"/>
                </a:schemeClr>
              </a:solidFill>
              <a:latin typeface="Lato Black" panose="020F0502020204030203" pitchFamily="34" charset="77"/>
            </a:endParaRPr>
          </a:p>
        </p:txBody>
      </p:sp>
      <p:sp>
        <p:nvSpPr>
          <p:cNvPr id="11" name="TextBox 10">
            <a:extLst>
              <a:ext uri="{FF2B5EF4-FFF2-40B4-BE49-F238E27FC236}">
                <a16:creationId xmlns:a16="http://schemas.microsoft.com/office/drawing/2014/main" id="{E2081974-8EF7-2009-199B-CA80D9F929CF}"/>
              </a:ext>
            </a:extLst>
          </p:cNvPr>
          <p:cNvSpPr txBox="1"/>
          <p:nvPr/>
        </p:nvSpPr>
        <p:spPr>
          <a:xfrm>
            <a:off x="543263" y="4253606"/>
            <a:ext cx="8035962" cy="677585"/>
          </a:xfrm>
          <a:prstGeom prst="roundRect">
            <a:avLst>
              <a:gd name="adj" fmla="val 9377"/>
            </a:avLst>
          </a:prstGeom>
          <a:solidFill>
            <a:srgbClr val="AFABAB"/>
          </a:solidFill>
          <a:effectLst>
            <a:outerShdw blurRad="50800" dist="38100" dir="2700000" algn="tl" rotWithShape="0">
              <a:prstClr val="black">
                <a:alpha val="40000"/>
              </a:prstClr>
            </a:outerShdw>
          </a:effectLst>
        </p:spPr>
        <p:txBody>
          <a:bodyPr wrap="square" rtlCol="0">
            <a:spAutoFit/>
          </a:bodyPr>
          <a:lstStyle/>
          <a:p>
            <a:pPr algn="ctr"/>
            <a:r>
              <a:rPr lang="en-US" sz="3600" b="1" dirty="0">
                <a:solidFill>
                  <a:schemeClr val="accent4">
                    <a:lumMod val="60000"/>
                    <a:lumOff val="40000"/>
                  </a:schemeClr>
                </a:solidFill>
                <a:latin typeface="Avenir Next" panose="020B0503020202020204" pitchFamily="34" charset="0"/>
              </a:rPr>
              <a:t>Move</a:t>
            </a:r>
            <a:r>
              <a:rPr lang="en-US" sz="3600" dirty="0">
                <a:solidFill>
                  <a:schemeClr val="bg1"/>
                </a:solidFill>
                <a:latin typeface="Avenir Next" panose="020B0503020202020204" pitchFamily="34" charset="0"/>
              </a:rPr>
              <a:t> </a:t>
            </a:r>
            <a:r>
              <a:rPr lang="en-US" sz="3600" dirty="0">
                <a:latin typeface="Avenir Next" panose="020B0503020202020204" pitchFamily="34" charset="0"/>
              </a:rPr>
              <a:t>the mapping locations</a:t>
            </a:r>
          </a:p>
        </p:txBody>
      </p:sp>
      <p:sp>
        <p:nvSpPr>
          <p:cNvPr id="12" name="TextBox 11">
            <a:extLst>
              <a:ext uri="{FF2B5EF4-FFF2-40B4-BE49-F238E27FC236}">
                <a16:creationId xmlns:a16="http://schemas.microsoft.com/office/drawing/2014/main" id="{17F373EF-39C7-A8C9-0FDE-2DF040134D2B}"/>
              </a:ext>
            </a:extLst>
          </p:cNvPr>
          <p:cNvSpPr txBox="1"/>
          <p:nvPr/>
        </p:nvSpPr>
        <p:spPr>
          <a:xfrm>
            <a:off x="473337" y="3745774"/>
            <a:ext cx="591670" cy="1015663"/>
          </a:xfrm>
          <a:prstGeom prst="rect">
            <a:avLst/>
          </a:prstGeom>
          <a:noFill/>
        </p:spPr>
        <p:txBody>
          <a:bodyPr wrap="square" rtlCol="0">
            <a:spAutoFit/>
          </a:bodyPr>
          <a:lstStyle/>
          <a:p>
            <a:r>
              <a:rPr lang="en-US" sz="6000" b="1" dirty="0">
                <a:ln w="22225">
                  <a:solidFill>
                    <a:schemeClr val="accent2"/>
                  </a:solidFill>
                  <a:prstDash val="solid"/>
                </a:ln>
                <a:solidFill>
                  <a:schemeClr val="accent2">
                    <a:lumMod val="40000"/>
                    <a:lumOff val="60000"/>
                  </a:schemeClr>
                </a:solidFill>
                <a:latin typeface="Lato Black" panose="020F0502020204030203" pitchFamily="34" charset="77"/>
              </a:rPr>
              <a:t>2</a:t>
            </a:r>
            <a:endParaRPr lang="en-US" sz="5400" b="1" dirty="0">
              <a:ln w="22225">
                <a:solidFill>
                  <a:schemeClr val="accent2"/>
                </a:solidFill>
                <a:prstDash val="solid"/>
              </a:ln>
              <a:solidFill>
                <a:schemeClr val="accent2">
                  <a:lumMod val="40000"/>
                  <a:lumOff val="60000"/>
                </a:schemeClr>
              </a:solidFill>
              <a:latin typeface="Lato Black" panose="020F0502020204030203" pitchFamily="34" charset="77"/>
            </a:endParaRPr>
          </a:p>
        </p:txBody>
      </p:sp>
      <p:sp>
        <p:nvSpPr>
          <p:cNvPr id="4" name="Title 3">
            <a:extLst>
              <a:ext uri="{FF2B5EF4-FFF2-40B4-BE49-F238E27FC236}">
                <a16:creationId xmlns:a16="http://schemas.microsoft.com/office/drawing/2014/main" id="{531A01EE-AFF8-DEFC-1A00-F44B0EA8C55B}"/>
              </a:ext>
            </a:extLst>
          </p:cNvPr>
          <p:cNvSpPr>
            <a:spLocks noGrp="1"/>
          </p:cNvSpPr>
          <p:nvPr>
            <p:ph type="title"/>
          </p:nvPr>
        </p:nvSpPr>
        <p:spPr/>
        <p:txBody>
          <a:bodyPr/>
          <a:lstStyle/>
          <a:p>
            <a:r>
              <a:rPr lang="en-US" sz="3400" dirty="0">
                <a:latin typeface="Avenir Next" panose="020B0503020202020204" pitchFamily="34" charset="0"/>
              </a:rPr>
              <a:t>Existing Solutions for Remapping Reads</a:t>
            </a:r>
            <a:endParaRPr lang="en-CH" sz="3400" dirty="0"/>
          </a:p>
        </p:txBody>
      </p:sp>
      <p:sp>
        <p:nvSpPr>
          <p:cNvPr id="2" name="TextBox 1">
            <a:extLst>
              <a:ext uri="{FF2B5EF4-FFF2-40B4-BE49-F238E27FC236}">
                <a16:creationId xmlns:a16="http://schemas.microsoft.com/office/drawing/2014/main" id="{93D5D5AC-5212-482B-15B1-B34A5A20102F}"/>
              </a:ext>
            </a:extLst>
          </p:cNvPr>
          <p:cNvSpPr txBox="1"/>
          <p:nvPr/>
        </p:nvSpPr>
        <p:spPr>
          <a:xfrm>
            <a:off x="364763" y="3928905"/>
            <a:ext cx="8410073" cy="1317853"/>
          </a:xfrm>
          <a:prstGeom prst="roundRect">
            <a:avLst>
              <a:gd name="adj" fmla="val 4777"/>
            </a:avLst>
          </a:prstGeom>
          <a:solidFill>
            <a:srgbClr val="FFFFFF">
              <a:alpha val="80392"/>
            </a:srgbClr>
          </a:solidFill>
          <a:ln w="57150">
            <a:solidFill>
              <a:srgbClr val="FFFFFF">
                <a:alpha val="76863"/>
              </a:srgbClr>
            </a:solidFill>
          </a:ln>
        </p:spPr>
        <p:txBody>
          <a:bodyPr wrap="square" rtlCol="0" anchor="ctr" anchorCtr="0">
            <a:noAutofit/>
          </a:bodyPr>
          <a:lstStyle/>
          <a:p>
            <a:pPr lvl="0" algn="ctr" defTabSz="457200">
              <a:lnSpc>
                <a:spcPct val="110000"/>
              </a:lnSpc>
              <a:spcAft>
                <a:spcPts val="300"/>
              </a:spcAft>
              <a:defRPr/>
            </a:pPr>
            <a:endParaRPr kumimoji="0" lang="en-US" sz="2800" b="1" i="0" u="none" strike="noStrike" kern="1200" cap="none" spc="0" normalizeH="0" baseline="0" noProof="0" dirty="0">
              <a:ln>
                <a:noFill/>
              </a:ln>
              <a:solidFill>
                <a:schemeClr val="accent6">
                  <a:lumMod val="75000"/>
                </a:schemeClr>
              </a:solidFill>
              <a:effectLst/>
              <a:uLnTx/>
              <a:uFillTx/>
              <a:latin typeface="Avenir Next" panose="020B050302020202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4386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F069EF6-96C1-9D90-84CE-15CA357F2D31}"/>
              </a:ext>
            </a:extLst>
          </p:cNvPr>
          <p:cNvSpPr txBox="1"/>
          <p:nvPr/>
        </p:nvSpPr>
        <p:spPr>
          <a:xfrm>
            <a:off x="548641" y="1797747"/>
            <a:ext cx="8035962" cy="677585"/>
          </a:xfrm>
          <a:prstGeom prst="roundRect">
            <a:avLst>
              <a:gd name="adj" fmla="val 9377"/>
            </a:avLst>
          </a:prstGeom>
          <a:solidFill>
            <a:srgbClr val="AFABAB"/>
          </a:solidFill>
          <a:effectLst>
            <a:outerShdw blurRad="50800" dist="38100" dir="2700000" algn="tl" rotWithShape="0">
              <a:prstClr val="black">
                <a:alpha val="40000"/>
              </a:prstClr>
            </a:outerShdw>
          </a:effectLst>
        </p:spPr>
        <p:txBody>
          <a:bodyPr wrap="square" rtlCol="0">
            <a:spAutoFit/>
          </a:bodyPr>
          <a:lstStyle/>
          <a:p>
            <a:pPr algn="ctr"/>
            <a:r>
              <a:rPr lang="en-US" sz="3600" b="1" dirty="0">
                <a:solidFill>
                  <a:schemeClr val="accent4">
                    <a:lumMod val="60000"/>
                    <a:lumOff val="40000"/>
                  </a:schemeClr>
                </a:solidFill>
                <a:latin typeface="Avenir Next" panose="020B0503020202020204" pitchFamily="34" charset="0"/>
              </a:rPr>
              <a:t>Map all the reads</a:t>
            </a:r>
            <a:r>
              <a:rPr lang="en-US" sz="3600" dirty="0">
                <a:solidFill>
                  <a:schemeClr val="bg1"/>
                </a:solidFill>
                <a:latin typeface="Avenir Next" panose="020B0503020202020204" pitchFamily="34" charset="0"/>
              </a:rPr>
              <a:t> </a:t>
            </a:r>
            <a:r>
              <a:rPr lang="en-US" sz="3600" dirty="0">
                <a:latin typeface="Avenir Next" panose="020B0503020202020204" pitchFamily="34" charset="0"/>
              </a:rPr>
              <a:t>from scratch</a:t>
            </a:r>
          </a:p>
        </p:txBody>
      </p:sp>
      <p:sp>
        <p:nvSpPr>
          <p:cNvPr id="9" name="TextBox 8">
            <a:extLst>
              <a:ext uri="{FF2B5EF4-FFF2-40B4-BE49-F238E27FC236}">
                <a16:creationId xmlns:a16="http://schemas.microsoft.com/office/drawing/2014/main" id="{93AF1B98-2E0A-E67D-FE8C-9370B8201ABB}"/>
              </a:ext>
            </a:extLst>
          </p:cNvPr>
          <p:cNvSpPr txBox="1"/>
          <p:nvPr/>
        </p:nvSpPr>
        <p:spPr>
          <a:xfrm>
            <a:off x="473337" y="1185408"/>
            <a:ext cx="591670" cy="1015663"/>
          </a:xfrm>
          <a:prstGeom prst="rect">
            <a:avLst/>
          </a:prstGeom>
          <a:noFill/>
        </p:spPr>
        <p:txBody>
          <a:bodyPr wrap="square" rtlCol="0">
            <a:spAutoFit/>
          </a:bodyPr>
          <a:lstStyle/>
          <a:p>
            <a:r>
              <a:rPr lang="en-US" sz="6000" b="1" dirty="0">
                <a:ln w="22225">
                  <a:solidFill>
                    <a:schemeClr val="accent2"/>
                  </a:solidFill>
                  <a:prstDash val="solid"/>
                </a:ln>
                <a:solidFill>
                  <a:schemeClr val="accent2">
                    <a:lumMod val="40000"/>
                    <a:lumOff val="60000"/>
                  </a:schemeClr>
                </a:solidFill>
                <a:latin typeface="Lato Black" panose="020F0502020204030203" pitchFamily="34" charset="77"/>
              </a:rPr>
              <a:t>1</a:t>
            </a:r>
            <a:endParaRPr lang="en-US" sz="5400" b="1" dirty="0">
              <a:ln w="22225">
                <a:solidFill>
                  <a:schemeClr val="accent2"/>
                </a:solidFill>
                <a:prstDash val="solid"/>
              </a:ln>
              <a:solidFill>
                <a:schemeClr val="accent2">
                  <a:lumMod val="40000"/>
                  <a:lumOff val="60000"/>
                </a:schemeClr>
              </a:solidFill>
              <a:latin typeface="Lato Black" panose="020F0502020204030203" pitchFamily="34" charset="77"/>
            </a:endParaRPr>
          </a:p>
        </p:txBody>
      </p:sp>
      <p:sp>
        <p:nvSpPr>
          <p:cNvPr id="11" name="TextBox 10">
            <a:extLst>
              <a:ext uri="{FF2B5EF4-FFF2-40B4-BE49-F238E27FC236}">
                <a16:creationId xmlns:a16="http://schemas.microsoft.com/office/drawing/2014/main" id="{E2081974-8EF7-2009-199B-CA80D9F929CF}"/>
              </a:ext>
            </a:extLst>
          </p:cNvPr>
          <p:cNvSpPr txBox="1"/>
          <p:nvPr/>
        </p:nvSpPr>
        <p:spPr>
          <a:xfrm>
            <a:off x="543263" y="4253606"/>
            <a:ext cx="8035962" cy="677585"/>
          </a:xfrm>
          <a:prstGeom prst="roundRect">
            <a:avLst>
              <a:gd name="adj" fmla="val 9377"/>
            </a:avLst>
          </a:prstGeom>
          <a:solidFill>
            <a:srgbClr val="AFABAB"/>
          </a:solidFill>
          <a:effectLst>
            <a:outerShdw blurRad="50800" dist="38100" dir="2700000" algn="tl" rotWithShape="0">
              <a:prstClr val="black">
                <a:alpha val="40000"/>
              </a:prstClr>
            </a:outerShdw>
          </a:effectLst>
        </p:spPr>
        <p:txBody>
          <a:bodyPr wrap="square" rtlCol="0">
            <a:spAutoFit/>
          </a:bodyPr>
          <a:lstStyle/>
          <a:p>
            <a:pPr algn="ctr"/>
            <a:r>
              <a:rPr lang="en-US" sz="3600" b="1" dirty="0">
                <a:solidFill>
                  <a:schemeClr val="accent4">
                    <a:lumMod val="60000"/>
                    <a:lumOff val="40000"/>
                  </a:schemeClr>
                </a:solidFill>
                <a:latin typeface="Avenir Next" panose="020B0503020202020204" pitchFamily="34" charset="0"/>
              </a:rPr>
              <a:t>Move</a:t>
            </a:r>
            <a:r>
              <a:rPr lang="en-US" sz="3600" dirty="0">
                <a:solidFill>
                  <a:schemeClr val="bg1"/>
                </a:solidFill>
                <a:latin typeface="Avenir Next" panose="020B0503020202020204" pitchFamily="34" charset="0"/>
              </a:rPr>
              <a:t> </a:t>
            </a:r>
            <a:r>
              <a:rPr lang="en-US" sz="3600" dirty="0">
                <a:latin typeface="Avenir Next" panose="020B0503020202020204" pitchFamily="34" charset="0"/>
              </a:rPr>
              <a:t>the mapping locations</a:t>
            </a:r>
          </a:p>
        </p:txBody>
      </p:sp>
      <p:sp>
        <p:nvSpPr>
          <p:cNvPr id="12" name="TextBox 11">
            <a:extLst>
              <a:ext uri="{FF2B5EF4-FFF2-40B4-BE49-F238E27FC236}">
                <a16:creationId xmlns:a16="http://schemas.microsoft.com/office/drawing/2014/main" id="{17F373EF-39C7-A8C9-0FDE-2DF040134D2B}"/>
              </a:ext>
            </a:extLst>
          </p:cNvPr>
          <p:cNvSpPr txBox="1"/>
          <p:nvPr/>
        </p:nvSpPr>
        <p:spPr>
          <a:xfrm>
            <a:off x="473337" y="3745774"/>
            <a:ext cx="591670" cy="1015663"/>
          </a:xfrm>
          <a:prstGeom prst="rect">
            <a:avLst/>
          </a:prstGeom>
          <a:noFill/>
        </p:spPr>
        <p:txBody>
          <a:bodyPr wrap="square" rtlCol="0">
            <a:spAutoFit/>
          </a:bodyPr>
          <a:lstStyle/>
          <a:p>
            <a:r>
              <a:rPr lang="en-US" sz="6000" b="1" dirty="0">
                <a:ln w="22225">
                  <a:solidFill>
                    <a:schemeClr val="accent2"/>
                  </a:solidFill>
                  <a:prstDash val="solid"/>
                </a:ln>
                <a:solidFill>
                  <a:schemeClr val="accent2">
                    <a:lumMod val="40000"/>
                    <a:lumOff val="60000"/>
                  </a:schemeClr>
                </a:solidFill>
                <a:latin typeface="Lato Black" panose="020F0502020204030203" pitchFamily="34" charset="77"/>
              </a:rPr>
              <a:t>2</a:t>
            </a:r>
            <a:endParaRPr lang="en-US" sz="5400" b="1" dirty="0">
              <a:ln w="22225">
                <a:solidFill>
                  <a:schemeClr val="accent2"/>
                </a:solidFill>
                <a:prstDash val="solid"/>
              </a:ln>
              <a:solidFill>
                <a:schemeClr val="accent2">
                  <a:lumMod val="40000"/>
                  <a:lumOff val="60000"/>
                </a:schemeClr>
              </a:solidFill>
              <a:latin typeface="Lato Black" panose="020F0502020204030203" pitchFamily="34" charset="77"/>
            </a:endParaRPr>
          </a:p>
        </p:txBody>
      </p:sp>
      <p:sp>
        <p:nvSpPr>
          <p:cNvPr id="4" name="Title 3">
            <a:extLst>
              <a:ext uri="{FF2B5EF4-FFF2-40B4-BE49-F238E27FC236}">
                <a16:creationId xmlns:a16="http://schemas.microsoft.com/office/drawing/2014/main" id="{531A01EE-AFF8-DEFC-1A00-F44B0EA8C55B}"/>
              </a:ext>
            </a:extLst>
          </p:cNvPr>
          <p:cNvSpPr>
            <a:spLocks noGrp="1"/>
          </p:cNvSpPr>
          <p:nvPr>
            <p:ph type="title"/>
          </p:nvPr>
        </p:nvSpPr>
        <p:spPr/>
        <p:txBody>
          <a:bodyPr/>
          <a:lstStyle/>
          <a:p>
            <a:r>
              <a:rPr lang="en-US" sz="3400" dirty="0">
                <a:latin typeface="Avenir Next" panose="020B0503020202020204" pitchFamily="34" charset="0"/>
              </a:rPr>
              <a:t>Existing Solutions for Remapping Reads</a:t>
            </a:r>
            <a:endParaRPr lang="en-CH" sz="3400" dirty="0"/>
          </a:p>
        </p:txBody>
      </p:sp>
      <p:sp>
        <p:nvSpPr>
          <p:cNvPr id="2" name="TextBox 1">
            <a:extLst>
              <a:ext uri="{FF2B5EF4-FFF2-40B4-BE49-F238E27FC236}">
                <a16:creationId xmlns:a16="http://schemas.microsoft.com/office/drawing/2014/main" id="{93D5D5AC-5212-482B-15B1-B34A5A20102F}"/>
              </a:ext>
            </a:extLst>
          </p:cNvPr>
          <p:cNvSpPr txBox="1"/>
          <p:nvPr/>
        </p:nvSpPr>
        <p:spPr>
          <a:xfrm>
            <a:off x="473337" y="1326585"/>
            <a:ext cx="8410073" cy="1317853"/>
          </a:xfrm>
          <a:prstGeom prst="roundRect">
            <a:avLst>
              <a:gd name="adj" fmla="val 4777"/>
            </a:avLst>
          </a:prstGeom>
          <a:solidFill>
            <a:srgbClr val="FFFFFF">
              <a:alpha val="80392"/>
            </a:srgbClr>
          </a:solidFill>
          <a:ln w="57150">
            <a:solidFill>
              <a:srgbClr val="FFFFFF">
                <a:alpha val="76863"/>
              </a:srgbClr>
            </a:solidFill>
          </a:ln>
        </p:spPr>
        <p:txBody>
          <a:bodyPr wrap="square" rtlCol="0" anchor="ctr" anchorCtr="0">
            <a:noAutofit/>
          </a:bodyPr>
          <a:lstStyle/>
          <a:p>
            <a:pPr lvl="0" algn="ctr" defTabSz="457200">
              <a:lnSpc>
                <a:spcPct val="110000"/>
              </a:lnSpc>
              <a:spcAft>
                <a:spcPts val="300"/>
              </a:spcAft>
              <a:defRPr/>
            </a:pPr>
            <a:endParaRPr kumimoji="0" lang="en-US" sz="2800" b="1" i="0" u="none" strike="noStrike" kern="1200" cap="none" spc="0" normalizeH="0" baseline="0" noProof="0" dirty="0">
              <a:ln>
                <a:noFill/>
              </a:ln>
              <a:solidFill>
                <a:schemeClr val="accent6">
                  <a:lumMod val="75000"/>
                </a:schemeClr>
              </a:solidFill>
              <a:effectLst/>
              <a:uLnTx/>
              <a:uFillTx/>
              <a:latin typeface="Avenir Next" panose="020B050302020202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11593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Moving the Mapping Locations</a:t>
            </a:r>
            <a:endParaRPr lang="en-US" b="1" dirty="0">
              <a:latin typeface="Avenir Next" panose="020B0503020202020204" pitchFamily="34" charset="0"/>
            </a:endParaRPr>
          </a:p>
        </p:txBody>
      </p:sp>
      <p:grpSp>
        <p:nvGrpSpPr>
          <p:cNvPr id="68" name="Group 67">
            <a:extLst>
              <a:ext uri="{FF2B5EF4-FFF2-40B4-BE49-F238E27FC236}">
                <a16:creationId xmlns:a16="http://schemas.microsoft.com/office/drawing/2014/main" id="{1A4CE9CE-0EE1-D1D9-0CED-B05D72BA714F}"/>
              </a:ext>
            </a:extLst>
          </p:cNvPr>
          <p:cNvGrpSpPr/>
          <p:nvPr/>
        </p:nvGrpSpPr>
        <p:grpSpPr>
          <a:xfrm>
            <a:off x="3578474" y="2968007"/>
            <a:ext cx="3059111" cy="593911"/>
            <a:chOff x="3578474" y="2968007"/>
            <a:chExt cx="3059111" cy="593911"/>
          </a:xfrm>
        </p:grpSpPr>
        <p:sp>
          <p:nvSpPr>
            <p:cNvPr id="12" name="Rounded Rectangle 11">
              <a:extLst>
                <a:ext uri="{FF2B5EF4-FFF2-40B4-BE49-F238E27FC236}">
                  <a16:creationId xmlns:a16="http://schemas.microsoft.com/office/drawing/2014/main" id="{0CDFD2BE-2E8A-AFDB-797A-C1BEF167F197}"/>
                </a:ext>
              </a:extLst>
            </p:cNvPr>
            <p:cNvSpPr/>
            <p:nvPr/>
          </p:nvSpPr>
          <p:spPr>
            <a:xfrm>
              <a:off x="3578474" y="2968007"/>
              <a:ext cx="3023515" cy="593911"/>
            </a:xfrm>
            <a:prstGeom prst="roundRect">
              <a:avLst>
                <a:gd name="adj" fmla="val 7116"/>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2200" b="1" dirty="0">
                  <a:solidFill>
                    <a:schemeClr val="tx1"/>
                  </a:solidFill>
                  <a:latin typeface="Avenir Next" panose="020B0503020202020204" pitchFamily="34" charset="0"/>
                </a:rPr>
                <a:t>Move Locations</a:t>
              </a:r>
            </a:p>
          </p:txBody>
        </p:sp>
        <p:pic>
          <p:nvPicPr>
            <p:cNvPr id="29" name="Graphic 28" descr="Gears">
              <a:extLst>
                <a:ext uri="{FF2B5EF4-FFF2-40B4-BE49-F238E27FC236}">
                  <a16:creationId xmlns:a16="http://schemas.microsoft.com/office/drawing/2014/main" id="{46A0978E-89FD-496A-D32F-03D3D1830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69456" y="2976551"/>
              <a:ext cx="568129" cy="568129"/>
            </a:xfrm>
            <a:prstGeom prst="rect">
              <a:avLst/>
            </a:prstGeom>
          </p:spPr>
        </p:pic>
      </p:grpSp>
      <p:cxnSp>
        <p:nvCxnSpPr>
          <p:cNvPr id="3" name="Straight Arrow Connector 2">
            <a:extLst>
              <a:ext uri="{FF2B5EF4-FFF2-40B4-BE49-F238E27FC236}">
                <a16:creationId xmlns:a16="http://schemas.microsoft.com/office/drawing/2014/main" id="{F7886331-0BB9-5DD2-E114-220916902131}"/>
              </a:ext>
            </a:extLst>
          </p:cNvPr>
          <p:cNvCxnSpPr>
            <a:cxnSpLocks/>
            <a:endCxn id="12" idx="0"/>
          </p:cNvCxnSpPr>
          <p:nvPr/>
        </p:nvCxnSpPr>
        <p:spPr>
          <a:xfrm>
            <a:off x="5090232" y="2422332"/>
            <a:ext cx="0" cy="54567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F8C39FB-C854-D87C-7A5C-CC3F2563AC72}"/>
              </a:ext>
            </a:extLst>
          </p:cNvPr>
          <p:cNvCxnSpPr>
            <a:cxnSpLocks/>
          </p:cNvCxnSpPr>
          <p:nvPr/>
        </p:nvCxnSpPr>
        <p:spPr>
          <a:xfrm>
            <a:off x="5090231" y="3561918"/>
            <a:ext cx="0" cy="57178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5170B0A-1A41-F1D4-B7C9-3335F895F352}"/>
              </a:ext>
            </a:extLst>
          </p:cNvPr>
          <p:cNvPicPr>
            <a:picLocks noChangeAspect="1"/>
          </p:cNvPicPr>
          <p:nvPr/>
        </p:nvPicPr>
        <p:blipFill rotWithShape="1">
          <a:blip r:embed="rId6"/>
          <a:srcRect l="1086" t="12624" b="50297"/>
          <a:stretch/>
        </p:blipFill>
        <p:spPr>
          <a:xfrm>
            <a:off x="483621" y="879073"/>
            <a:ext cx="8176758" cy="841637"/>
          </a:xfrm>
          <a:prstGeom prst="rect">
            <a:avLst/>
          </a:prstGeom>
        </p:spPr>
      </p:pic>
      <p:pic>
        <p:nvPicPr>
          <p:cNvPr id="5" name="Picture 4">
            <a:extLst>
              <a:ext uri="{FF2B5EF4-FFF2-40B4-BE49-F238E27FC236}">
                <a16:creationId xmlns:a16="http://schemas.microsoft.com/office/drawing/2014/main" id="{B66E17E8-A0F4-E5E0-F3D4-69A18C17F65F}"/>
              </a:ext>
            </a:extLst>
          </p:cNvPr>
          <p:cNvPicPr>
            <a:picLocks noChangeAspect="1"/>
          </p:cNvPicPr>
          <p:nvPr/>
        </p:nvPicPr>
        <p:blipFill rotWithShape="1">
          <a:blip r:embed="rId6"/>
          <a:srcRect l="1086" t="77923" b="10934"/>
          <a:stretch/>
        </p:blipFill>
        <p:spPr>
          <a:xfrm>
            <a:off x="483621" y="4133706"/>
            <a:ext cx="8176758" cy="252936"/>
          </a:xfrm>
          <a:prstGeom prst="rect">
            <a:avLst/>
          </a:prstGeom>
        </p:spPr>
      </p:pic>
      <p:sp>
        <p:nvSpPr>
          <p:cNvPr id="25" name="Rectangle 24">
            <a:extLst>
              <a:ext uri="{FF2B5EF4-FFF2-40B4-BE49-F238E27FC236}">
                <a16:creationId xmlns:a16="http://schemas.microsoft.com/office/drawing/2014/main" id="{045E1C12-214E-89C3-2397-2DF6AE7C689D}"/>
              </a:ext>
            </a:extLst>
          </p:cNvPr>
          <p:cNvSpPr/>
          <p:nvPr/>
        </p:nvSpPr>
        <p:spPr>
          <a:xfrm>
            <a:off x="2583797" y="180556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grpSp>
        <p:nvGrpSpPr>
          <p:cNvPr id="24" name="Group 23">
            <a:extLst>
              <a:ext uri="{FF2B5EF4-FFF2-40B4-BE49-F238E27FC236}">
                <a16:creationId xmlns:a16="http://schemas.microsoft.com/office/drawing/2014/main" id="{3BAD7A03-0A93-7331-0C62-D195CA7A4B7F}"/>
              </a:ext>
            </a:extLst>
          </p:cNvPr>
          <p:cNvGrpSpPr/>
          <p:nvPr/>
        </p:nvGrpSpPr>
        <p:grpSpPr>
          <a:xfrm>
            <a:off x="3246834" y="1781040"/>
            <a:ext cx="4664958" cy="224846"/>
            <a:chOff x="3246834" y="1781040"/>
            <a:chExt cx="4664958" cy="224846"/>
          </a:xfrm>
        </p:grpSpPr>
        <p:sp>
          <p:nvSpPr>
            <p:cNvPr id="23" name="Rectangle 22">
              <a:extLst>
                <a:ext uri="{FF2B5EF4-FFF2-40B4-BE49-F238E27FC236}">
                  <a16:creationId xmlns:a16="http://schemas.microsoft.com/office/drawing/2014/main" id="{135D6299-D9FB-E47B-0661-1203ECC3D0EB}"/>
                </a:ext>
              </a:extLst>
            </p:cNvPr>
            <p:cNvSpPr/>
            <p:nvPr/>
          </p:nvSpPr>
          <p:spPr>
            <a:xfrm>
              <a:off x="3246834" y="1927080"/>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2" name="Rectangle 31">
              <a:extLst>
                <a:ext uri="{FF2B5EF4-FFF2-40B4-BE49-F238E27FC236}">
                  <a16:creationId xmlns:a16="http://schemas.microsoft.com/office/drawing/2014/main" id="{DC778F3F-909F-2B02-B4B3-6DE0A2E0FB9B}"/>
                </a:ext>
              </a:extLst>
            </p:cNvPr>
            <p:cNvSpPr/>
            <p:nvPr/>
          </p:nvSpPr>
          <p:spPr>
            <a:xfrm>
              <a:off x="3479239" y="180722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3" name="Rectangle 32">
              <a:extLst>
                <a:ext uri="{FF2B5EF4-FFF2-40B4-BE49-F238E27FC236}">
                  <a16:creationId xmlns:a16="http://schemas.microsoft.com/office/drawing/2014/main" id="{F8DB85C4-D6AD-947C-EDB1-D49950A8ECAB}"/>
                </a:ext>
              </a:extLst>
            </p:cNvPr>
            <p:cNvSpPr/>
            <p:nvPr/>
          </p:nvSpPr>
          <p:spPr>
            <a:xfrm>
              <a:off x="4057732" y="1881361"/>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5" name="Rectangle 34">
              <a:extLst>
                <a:ext uri="{FF2B5EF4-FFF2-40B4-BE49-F238E27FC236}">
                  <a16:creationId xmlns:a16="http://schemas.microsoft.com/office/drawing/2014/main" id="{3E2BFB35-63A4-541B-E79B-2FD68A70E36E}"/>
                </a:ext>
              </a:extLst>
            </p:cNvPr>
            <p:cNvSpPr/>
            <p:nvPr/>
          </p:nvSpPr>
          <p:spPr>
            <a:xfrm>
              <a:off x="4572000" y="178270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6" name="Rectangle 35">
              <a:extLst>
                <a:ext uri="{FF2B5EF4-FFF2-40B4-BE49-F238E27FC236}">
                  <a16:creationId xmlns:a16="http://schemas.microsoft.com/office/drawing/2014/main" id="{AB0CEFC1-7EA9-42C5-C9D9-57BCAF5BA533}"/>
                </a:ext>
              </a:extLst>
            </p:cNvPr>
            <p:cNvSpPr/>
            <p:nvPr/>
          </p:nvSpPr>
          <p:spPr>
            <a:xfrm>
              <a:off x="4856059" y="1914448"/>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8" name="Rectangle 37">
              <a:extLst>
                <a:ext uri="{FF2B5EF4-FFF2-40B4-BE49-F238E27FC236}">
                  <a16:creationId xmlns:a16="http://schemas.microsoft.com/office/drawing/2014/main" id="{E869582B-179D-176B-4F2F-2E341E2492C5}"/>
                </a:ext>
              </a:extLst>
            </p:cNvPr>
            <p:cNvSpPr/>
            <p:nvPr/>
          </p:nvSpPr>
          <p:spPr>
            <a:xfrm>
              <a:off x="5225094" y="1781040"/>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9" name="Rectangle 38">
              <a:extLst>
                <a:ext uri="{FF2B5EF4-FFF2-40B4-BE49-F238E27FC236}">
                  <a16:creationId xmlns:a16="http://schemas.microsoft.com/office/drawing/2014/main" id="{B69BB320-1E4A-8714-3600-06F50E995837}"/>
                </a:ext>
              </a:extLst>
            </p:cNvPr>
            <p:cNvSpPr/>
            <p:nvPr/>
          </p:nvSpPr>
          <p:spPr>
            <a:xfrm>
              <a:off x="5619739" y="196016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0" name="Rectangle 39">
              <a:extLst>
                <a:ext uri="{FF2B5EF4-FFF2-40B4-BE49-F238E27FC236}">
                  <a16:creationId xmlns:a16="http://schemas.microsoft.com/office/drawing/2014/main" id="{9A277E53-ED3A-0B2C-3155-17DBACAFE19D}"/>
                </a:ext>
              </a:extLst>
            </p:cNvPr>
            <p:cNvSpPr/>
            <p:nvPr/>
          </p:nvSpPr>
          <p:spPr>
            <a:xfrm>
              <a:off x="6047382" y="180722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1" name="Rectangle 40">
              <a:extLst>
                <a:ext uri="{FF2B5EF4-FFF2-40B4-BE49-F238E27FC236}">
                  <a16:creationId xmlns:a16="http://schemas.microsoft.com/office/drawing/2014/main" id="{44797637-B9CF-DE43-04AB-E9E4E1F4E154}"/>
                </a:ext>
              </a:extLst>
            </p:cNvPr>
            <p:cNvSpPr/>
            <p:nvPr/>
          </p:nvSpPr>
          <p:spPr>
            <a:xfrm>
              <a:off x="6487051" y="193730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2" name="Rectangle 41">
              <a:extLst>
                <a:ext uri="{FF2B5EF4-FFF2-40B4-BE49-F238E27FC236}">
                  <a16:creationId xmlns:a16="http://schemas.microsoft.com/office/drawing/2014/main" id="{58C70F84-23E5-A7E7-2EA2-F8C0F2BA5DA9}"/>
                </a:ext>
              </a:extLst>
            </p:cNvPr>
            <p:cNvSpPr/>
            <p:nvPr/>
          </p:nvSpPr>
          <p:spPr>
            <a:xfrm>
              <a:off x="6869670" y="1810505"/>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3" name="Rectangle 42">
              <a:extLst>
                <a:ext uri="{FF2B5EF4-FFF2-40B4-BE49-F238E27FC236}">
                  <a16:creationId xmlns:a16="http://schemas.microsoft.com/office/drawing/2014/main" id="{5D5DDF13-EEA8-3F85-2DBB-F511CFF80AE6}"/>
                </a:ext>
              </a:extLst>
            </p:cNvPr>
            <p:cNvSpPr/>
            <p:nvPr/>
          </p:nvSpPr>
          <p:spPr>
            <a:xfrm>
              <a:off x="7472123" y="1799246"/>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grpSp>
      <p:sp>
        <p:nvSpPr>
          <p:cNvPr id="44" name="Rounded Rectangle 43">
            <a:extLst>
              <a:ext uri="{FF2B5EF4-FFF2-40B4-BE49-F238E27FC236}">
                <a16:creationId xmlns:a16="http://schemas.microsoft.com/office/drawing/2014/main" id="{EF9DF462-2EA2-3861-AF6C-C311D092C81B}"/>
              </a:ext>
            </a:extLst>
          </p:cNvPr>
          <p:cNvSpPr/>
          <p:nvPr/>
        </p:nvSpPr>
        <p:spPr>
          <a:xfrm>
            <a:off x="2432043" y="1733619"/>
            <a:ext cx="5625538" cy="665893"/>
          </a:xfrm>
          <a:prstGeom prst="roundRect">
            <a:avLst>
              <a:gd name="adj" fmla="val 7116"/>
            </a:avLst>
          </a:prstGeom>
          <a:noFill/>
          <a:ln w="38100">
            <a:solidFill>
              <a:srgbClr val="AE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b="1" dirty="0">
              <a:solidFill>
                <a:schemeClr val="accent5"/>
              </a:solidFill>
              <a:latin typeface="Avenir Next" panose="020B0503020202020204" pitchFamily="34" charset="0"/>
            </a:endParaRPr>
          </a:p>
        </p:txBody>
      </p:sp>
      <p:sp>
        <p:nvSpPr>
          <p:cNvPr id="46" name="TextBox 45">
            <a:extLst>
              <a:ext uri="{FF2B5EF4-FFF2-40B4-BE49-F238E27FC236}">
                <a16:creationId xmlns:a16="http://schemas.microsoft.com/office/drawing/2014/main" id="{2FA8FE0F-F913-67BC-AB58-ACCFACEC9E5B}"/>
              </a:ext>
            </a:extLst>
          </p:cNvPr>
          <p:cNvSpPr txBox="1"/>
          <p:nvPr/>
        </p:nvSpPr>
        <p:spPr>
          <a:xfrm>
            <a:off x="4146781" y="2022052"/>
            <a:ext cx="1858223" cy="369332"/>
          </a:xfrm>
          <a:prstGeom prst="rect">
            <a:avLst/>
          </a:prstGeom>
          <a:noFill/>
        </p:spPr>
        <p:txBody>
          <a:bodyPr wrap="square">
            <a:spAutoFit/>
          </a:bodyPr>
          <a:lstStyle/>
          <a:p>
            <a:pPr algn="ctr"/>
            <a:r>
              <a:rPr lang="en-CH" sz="1800" b="1" dirty="0">
                <a:solidFill>
                  <a:schemeClr val="tx1"/>
                </a:solidFill>
                <a:latin typeface="Avenir Next" panose="020B0503020202020204" pitchFamily="34" charset="0"/>
              </a:rPr>
              <a:t>Mapped Reads</a:t>
            </a:r>
            <a:endParaRPr lang="en-CH" sz="1800" b="1" dirty="0">
              <a:solidFill>
                <a:schemeClr val="accent5"/>
              </a:solidFill>
              <a:latin typeface="Avenir Next" panose="020B0503020202020204" pitchFamily="34" charset="0"/>
            </a:endParaRPr>
          </a:p>
        </p:txBody>
      </p:sp>
      <p:sp>
        <p:nvSpPr>
          <p:cNvPr id="26" name="Rectangle 25">
            <a:extLst>
              <a:ext uri="{FF2B5EF4-FFF2-40B4-BE49-F238E27FC236}">
                <a16:creationId xmlns:a16="http://schemas.microsoft.com/office/drawing/2014/main" id="{65D51067-AA62-3EAB-23FD-65B1A4708908}"/>
              </a:ext>
            </a:extLst>
          </p:cNvPr>
          <p:cNvSpPr/>
          <p:nvPr/>
        </p:nvSpPr>
        <p:spPr>
          <a:xfrm>
            <a:off x="0" y="5684547"/>
            <a:ext cx="9144000" cy="5664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800" b="1" dirty="0">
              <a:solidFill>
                <a:schemeClr val="tx1"/>
              </a:solidFill>
              <a:latin typeface="Corbel" panose="020B0503020204020204" pitchFamily="34" charset="0"/>
            </a:endParaRPr>
          </a:p>
          <a:p>
            <a:pPr algn="ctr"/>
            <a:r>
              <a:rPr lang="en-CH" sz="2800" b="1" dirty="0">
                <a:solidFill>
                  <a:srgbClr val="C00000"/>
                </a:solidFill>
                <a:latin typeface="Corbel" panose="020B0503020204020204" pitchFamily="34" charset="0"/>
              </a:rPr>
              <a:t>Inaccurate Mapping</a:t>
            </a:r>
          </a:p>
          <a:p>
            <a:pPr algn="ctr"/>
            <a:r>
              <a:rPr lang="en-CH" sz="2800" b="1" dirty="0">
                <a:solidFill>
                  <a:schemeClr val="tx1"/>
                </a:solidFill>
                <a:latin typeface="Corbel" panose="020B0503020204020204" pitchFamily="34" charset="0"/>
              </a:rPr>
              <a:t> </a:t>
            </a:r>
          </a:p>
        </p:txBody>
      </p:sp>
      <p:sp>
        <p:nvSpPr>
          <p:cNvPr id="27" name="Rectangle 26">
            <a:extLst>
              <a:ext uri="{FF2B5EF4-FFF2-40B4-BE49-F238E27FC236}">
                <a16:creationId xmlns:a16="http://schemas.microsoft.com/office/drawing/2014/main" id="{C7C44F8A-F31C-22AF-FF14-DFE46D978E4F}"/>
              </a:ext>
            </a:extLst>
          </p:cNvPr>
          <p:cNvSpPr/>
          <p:nvPr/>
        </p:nvSpPr>
        <p:spPr>
          <a:xfrm>
            <a:off x="16590" y="4996580"/>
            <a:ext cx="9144000" cy="5664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800" b="1" dirty="0">
              <a:solidFill>
                <a:schemeClr val="tx1"/>
              </a:solidFill>
              <a:latin typeface="Corbel" panose="020B0503020204020204" pitchFamily="34" charset="0"/>
            </a:endParaRPr>
          </a:p>
          <a:p>
            <a:pPr algn="ctr"/>
            <a:r>
              <a:rPr lang="en-CH" sz="2800" b="1" dirty="0">
                <a:solidFill>
                  <a:srgbClr val="629B3C"/>
                </a:solidFill>
                <a:latin typeface="Corbel" panose="020B0503020204020204" pitchFamily="34" charset="0"/>
              </a:rPr>
              <a:t>Minimal computation overhead</a:t>
            </a:r>
          </a:p>
          <a:p>
            <a:pPr algn="ctr"/>
            <a:r>
              <a:rPr lang="en-CH" sz="2800" b="1" dirty="0">
                <a:solidFill>
                  <a:schemeClr val="tx1"/>
                </a:solidFill>
                <a:latin typeface="Corbel" panose="020B0503020204020204" pitchFamily="34" charset="0"/>
              </a:rPr>
              <a:t> </a:t>
            </a:r>
          </a:p>
        </p:txBody>
      </p:sp>
      <p:sp>
        <p:nvSpPr>
          <p:cNvPr id="28" name="TextBox 27">
            <a:extLst>
              <a:ext uri="{FF2B5EF4-FFF2-40B4-BE49-F238E27FC236}">
                <a16:creationId xmlns:a16="http://schemas.microsoft.com/office/drawing/2014/main" id="{01E9F618-9258-5BFD-1E53-CF37DA7A8FC9}"/>
              </a:ext>
            </a:extLst>
          </p:cNvPr>
          <p:cNvSpPr txBox="1"/>
          <p:nvPr/>
        </p:nvSpPr>
        <p:spPr>
          <a:xfrm>
            <a:off x="543121" y="4725806"/>
            <a:ext cx="933335" cy="1107996"/>
          </a:xfrm>
          <a:prstGeom prst="rect">
            <a:avLst/>
          </a:prstGeom>
          <a:noFill/>
        </p:spPr>
        <p:txBody>
          <a:bodyPr wrap="square">
            <a:spAutoFit/>
          </a:bodyPr>
          <a:lstStyle/>
          <a:p>
            <a:r>
              <a:rPr lang="en-CH" sz="6600" b="1" i="0" u="none" strike="noStrike" dirty="0">
                <a:solidFill>
                  <a:srgbClr val="629B3C"/>
                </a:solidFill>
                <a:effectLst/>
                <a:latin typeface="arial" panose="020B0604020202020204" pitchFamily="34" charset="0"/>
              </a:rPr>
              <a:t>✓</a:t>
            </a:r>
            <a:endParaRPr lang="en-CH" sz="7200" dirty="0">
              <a:solidFill>
                <a:srgbClr val="629B3C"/>
              </a:solidFill>
            </a:endParaRPr>
          </a:p>
        </p:txBody>
      </p:sp>
      <p:pic>
        <p:nvPicPr>
          <p:cNvPr id="37" name="Graphic 36" descr="Close">
            <a:extLst>
              <a:ext uri="{FF2B5EF4-FFF2-40B4-BE49-F238E27FC236}">
                <a16:creationId xmlns:a16="http://schemas.microsoft.com/office/drawing/2014/main" id="{BF8899F1-545A-EFE2-404D-849A8A881B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314" y="5633270"/>
            <a:ext cx="670300" cy="670300"/>
          </a:xfrm>
          <a:prstGeom prst="rect">
            <a:avLst/>
          </a:prstGeom>
        </p:spPr>
      </p:pic>
      <p:sp>
        <p:nvSpPr>
          <p:cNvPr id="48" name="Oval 47">
            <a:extLst>
              <a:ext uri="{FF2B5EF4-FFF2-40B4-BE49-F238E27FC236}">
                <a16:creationId xmlns:a16="http://schemas.microsoft.com/office/drawing/2014/main" id="{AB4E7C1F-ABD1-DCC2-79B3-F54BE92889C2}"/>
              </a:ext>
            </a:extLst>
          </p:cNvPr>
          <p:cNvSpPr/>
          <p:nvPr/>
        </p:nvSpPr>
        <p:spPr>
          <a:xfrm>
            <a:off x="4417017" y="3847812"/>
            <a:ext cx="1642391" cy="895832"/>
          </a:xfrm>
          <a:prstGeom prst="ellipse">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cxnSp>
        <p:nvCxnSpPr>
          <p:cNvPr id="50" name="Straight Connector 49">
            <a:extLst>
              <a:ext uri="{FF2B5EF4-FFF2-40B4-BE49-F238E27FC236}">
                <a16:creationId xmlns:a16="http://schemas.microsoft.com/office/drawing/2014/main" id="{F5AD0EFF-44D2-FF37-F4DF-660EDA75B164}"/>
              </a:ext>
            </a:extLst>
          </p:cNvPr>
          <p:cNvCxnSpPr>
            <a:cxnSpLocks/>
          </p:cNvCxnSpPr>
          <p:nvPr/>
        </p:nvCxnSpPr>
        <p:spPr>
          <a:xfrm flipH="1">
            <a:off x="2454275" y="1685925"/>
            <a:ext cx="663575" cy="25019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9031A35-DF65-E5E1-8188-834D99A33183}"/>
              </a:ext>
            </a:extLst>
          </p:cNvPr>
          <p:cNvSpPr/>
          <p:nvPr/>
        </p:nvSpPr>
        <p:spPr>
          <a:xfrm>
            <a:off x="2345843" y="1268786"/>
            <a:ext cx="808077" cy="761424"/>
          </a:xfrm>
          <a:prstGeom prst="ellipse">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cxnSp>
        <p:nvCxnSpPr>
          <p:cNvPr id="74" name="Straight Connector 73">
            <a:extLst>
              <a:ext uri="{FF2B5EF4-FFF2-40B4-BE49-F238E27FC236}">
                <a16:creationId xmlns:a16="http://schemas.microsoft.com/office/drawing/2014/main" id="{47FFF66A-EE15-403F-606F-0E7E817FA056}"/>
              </a:ext>
            </a:extLst>
          </p:cNvPr>
          <p:cNvCxnSpPr>
            <a:cxnSpLocks/>
          </p:cNvCxnSpPr>
          <p:nvPr/>
        </p:nvCxnSpPr>
        <p:spPr>
          <a:xfrm flipH="1">
            <a:off x="7395539" y="1685925"/>
            <a:ext cx="663575" cy="25019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E35E513-A2A3-4985-191D-989D95800C01}"/>
              </a:ext>
            </a:extLst>
          </p:cNvPr>
          <p:cNvSpPr/>
          <p:nvPr/>
        </p:nvSpPr>
        <p:spPr>
          <a:xfrm>
            <a:off x="7309339" y="3847812"/>
            <a:ext cx="808077" cy="761424"/>
          </a:xfrm>
          <a:prstGeom prst="ellipse">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Tree>
    <p:custDataLst>
      <p:tags r:id="rId1"/>
    </p:custDataLst>
    <p:extLst>
      <p:ext uri="{BB962C8B-B14F-4D97-AF65-F5344CB8AC3E}">
        <p14:creationId xmlns:p14="http://schemas.microsoft.com/office/powerpoint/2010/main" val="378704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4.44444E-6 4.44444E-6 L -0.07656 0.38865 " pathEditMode="relative" rAng="0" ptsTypes="AA">
                                      <p:cBhvr>
                                        <p:cTn id="18" dur="2000" fill="hold"/>
                                        <p:tgtEl>
                                          <p:spTgt spid="24"/>
                                        </p:tgtEl>
                                        <p:attrNameLst>
                                          <p:attrName>ppt_x</p:attrName>
                                          <p:attrName>ppt_y</p:attrName>
                                        </p:attrNameLst>
                                      </p:cBhvr>
                                      <p:rCtr x="-3924" y="19514"/>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48" grpId="0" animBg="1"/>
      <p:bldP spid="45"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Moving the Mapping Locations</a:t>
            </a:r>
            <a:endParaRPr lang="en-US" b="1" dirty="0">
              <a:latin typeface="Avenir Next" panose="020B0503020202020204" pitchFamily="34" charset="0"/>
            </a:endParaRPr>
          </a:p>
        </p:txBody>
      </p:sp>
      <p:pic>
        <p:nvPicPr>
          <p:cNvPr id="14" name="Picture 13" descr="Chart, timeline&#10;&#10;Description automatically generated">
            <a:extLst>
              <a:ext uri="{FF2B5EF4-FFF2-40B4-BE49-F238E27FC236}">
                <a16:creationId xmlns:a16="http://schemas.microsoft.com/office/drawing/2014/main" id="{10B104AB-B64B-1FB9-744D-38253760B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65" y="805639"/>
            <a:ext cx="8140269" cy="2478156"/>
          </a:xfrm>
          <a:prstGeom prst="rect">
            <a:avLst/>
          </a:prstGeom>
        </p:spPr>
      </p:pic>
      <p:sp>
        <p:nvSpPr>
          <p:cNvPr id="20" name="Rectangle 19">
            <a:extLst>
              <a:ext uri="{FF2B5EF4-FFF2-40B4-BE49-F238E27FC236}">
                <a16:creationId xmlns:a16="http://schemas.microsoft.com/office/drawing/2014/main" id="{7B97A695-2E1B-5AD3-8CA9-CBF0C982D677}"/>
              </a:ext>
            </a:extLst>
          </p:cNvPr>
          <p:cNvSpPr/>
          <p:nvPr/>
        </p:nvSpPr>
        <p:spPr>
          <a:xfrm>
            <a:off x="2292189" y="805639"/>
            <a:ext cx="2279811" cy="1324820"/>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22" name="Rectangle 21">
            <a:extLst>
              <a:ext uri="{FF2B5EF4-FFF2-40B4-BE49-F238E27FC236}">
                <a16:creationId xmlns:a16="http://schemas.microsoft.com/office/drawing/2014/main" id="{F29BDDE4-2B90-07D3-19C3-6BCEA6A4D642}"/>
              </a:ext>
            </a:extLst>
          </p:cNvPr>
          <p:cNvSpPr/>
          <p:nvPr/>
        </p:nvSpPr>
        <p:spPr>
          <a:xfrm>
            <a:off x="6324616" y="773000"/>
            <a:ext cx="1301667" cy="1849074"/>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23" name="TextBox 22">
            <a:extLst>
              <a:ext uri="{FF2B5EF4-FFF2-40B4-BE49-F238E27FC236}">
                <a16:creationId xmlns:a16="http://schemas.microsoft.com/office/drawing/2014/main" id="{B2D4B0E9-9F33-3A6A-F503-8F7B7567EE89}"/>
              </a:ext>
            </a:extLst>
          </p:cNvPr>
          <p:cNvSpPr txBox="1"/>
          <p:nvPr/>
        </p:nvSpPr>
        <p:spPr>
          <a:xfrm>
            <a:off x="229754" y="3400719"/>
            <a:ext cx="8684492" cy="430887"/>
          </a:xfrm>
          <a:prstGeom prst="rect">
            <a:avLst/>
          </a:prstGeom>
          <a:noFill/>
        </p:spPr>
        <p:txBody>
          <a:bodyPr wrap="square">
            <a:spAutoFit/>
          </a:bodyPr>
          <a:lstStyle/>
          <a:p>
            <a:pPr marL="187200" indent="-187200">
              <a:buFont typeface="Arial" panose="020B0604020202020204" pitchFamily="34" charset="0"/>
              <a:buChar char="•"/>
            </a:pPr>
            <a:r>
              <a:rPr lang="en-GB" sz="2200" b="1" dirty="0">
                <a:solidFill>
                  <a:srgbClr val="C00000"/>
                </a:solidFill>
                <a:latin typeface="Avenir Next" panose="020B0503020202020204" pitchFamily="34" charset="0"/>
              </a:rPr>
              <a:t>Cannot Remap:</a:t>
            </a:r>
            <a:r>
              <a:rPr lang="en-GB" sz="2200" dirty="0">
                <a:latin typeface="Avenir Next" panose="020B0503020202020204" pitchFamily="34" charset="0"/>
              </a:rPr>
              <a:t> Reads in the </a:t>
            </a:r>
            <a:r>
              <a:rPr lang="en-GB" sz="2200" b="1" dirty="0">
                <a:latin typeface="Avenir Next" panose="020B0503020202020204" pitchFamily="34" charset="0"/>
              </a:rPr>
              <a:t>deleted regions</a:t>
            </a:r>
            <a:r>
              <a:rPr lang="en-GB" sz="2200" dirty="0">
                <a:latin typeface="Avenir Next" panose="020B0503020202020204" pitchFamily="34" charset="0"/>
              </a:rPr>
              <a:t> are not remapped</a:t>
            </a:r>
          </a:p>
        </p:txBody>
      </p:sp>
      <p:sp>
        <p:nvSpPr>
          <p:cNvPr id="5" name="TextBox 4">
            <a:extLst>
              <a:ext uri="{FF2B5EF4-FFF2-40B4-BE49-F238E27FC236}">
                <a16:creationId xmlns:a16="http://schemas.microsoft.com/office/drawing/2014/main" id="{8FF0C501-301D-3A0E-D12B-9106B89EC510}"/>
              </a:ext>
            </a:extLst>
          </p:cNvPr>
          <p:cNvSpPr txBox="1"/>
          <p:nvPr/>
        </p:nvSpPr>
        <p:spPr>
          <a:xfrm>
            <a:off x="229753" y="3929676"/>
            <a:ext cx="8684492" cy="769441"/>
          </a:xfrm>
          <a:prstGeom prst="rect">
            <a:avLst/>
          </a:prstGeom>
          <a:noFill/>
        </p:spPr>
        <p:txBody>
          <a:bodyPr wrap="square">
            <a:spAutoFit/>
          </a:bodyPr>
          <a:lstStyle/>
          <a:p>
            <a:pPr marL="187200" indent="-187200">
              <a:buFont typeface="Arial" panose="020B0604020202020204" pitchFamily="34" charset="0"/>
              <a:buChar char="•"/>
            </a:pPr>
            <a:r>
              <a:rPr lang="en-GB" sz="2200" b="1" dirty="0">
                <a:solidFill>
                  <a:srgbClr val="C00000"/>
                </a:solidFill>
                <a:latin typeface="Avenir Next" panose="020B0503020202020204" pitchFamily="34" charset="0"/>
              </a:rPr>
              <a:t>Bad Remap:</a:t>
            </a:r>
            <a:r>
              <a:rPr lang="en-GB" sz="2200" b="1" dirty="0">
                <a:latin typeface="Avenir Next" panose="020B0503020202020204" pitchFamily="34" charset="0"/>
              </a:rPr>
              <a:t> </a:t>
            </a:r>
            <a:r>
              <a:rPr lang="en-GB" sz="2200" dirty="0">
                <a:latin typeface="Avenir Next" panose="020B0503020202020204" pitchFamily="34" charset="0"/>
              </a:rPr>
              <a:t>Reads in the </a:t>
            </a:r>
            <a:r>
              <a:rPr lang="en-GB" sz="2200" b="1" dirty="0">
                <a:latin typeface="Avenir Next" panose="020B0503020202020204" pitchFamily="34" charset="0"/>
              </a:rPr>
              <a:t>updated regions</a:t>
            </a:r>
            <a:r>
              <a:rPr lang="en-GB" sz="2200" dirty="0">
                <a:latin typeface="Avenir Next" panose="020B0503020202020204" pitchFamily="34" charset="0"/>
              </a:rPr>
              <a:t> may map other regions better</a:t>
            </a:r>
          </a:p>
        </p:txBody>
      </p:sp>
      <p:sp>
        <p:nvSpPr>
          <p:cNvPr id="3" name="Rounded Rectangle 2">
            <a:extLst>
              <a:ext uri="{FF2B5EF4-FFF2-40B4-BE49-F238E27FC236}">
                <a16:creationId xmlns:a16="http://schemas.microsoft.com/office/drawing/2014/main" id="{AC912DB1-53DF-DA2A-0A96-D4BDA02AEEF5}"/>
              </a:ext>
            </a:extLst>
          </p:cNvPr>
          <p:cNvSpPr/>
          <p:nvPr/>
        </p:nvSpPr>
        <p:spPr>
          <a:xfrm>
            <a:off x="291222" y="4774369"/>
            <a:ext cx="8561554" cy="1206548"/>
          </a:xfrm>
          <a:prstGeom prst="roundRect">
            <a:avLst>
              <a:gd name="adj" fmla="val 6884"/>
            </a:avLst>
          </a:prstGeom>
          <a:solidFill>
            <a:schemeClr val="accent1">
              <a:lumMod val="20000"/>
              <a:lumOff val="80000"/>
            </a:schemeClr>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Avenir Next" panose="020B0503020202020204" pitchFamily="34" charset="0"/>
              </a:rPr>
              <a:t>A large portion </a:t>
            </a:r>
            <a:r>
              <a:rPr lang="en-US" sz="3000" dirty="0">
                <a:solidFill>
                  <a:schemeClr val="tx1"/>
                </a:solidFill>
                <a:latin typeface="Avenir Next" panose="020B0503020202020204" pitchFamily="34" charset="0"/>
              </a:rPr>
              <a:t>of the </a:t>
            </a:r>
            <a:r>
              <a:rPr lang="en-US" sz="3000" b="1" dirty="0">
                <a:solidFill>
                  <a:srgbClr val="C00000"/>
                </a:solidFill>
                <a:latin typeface="Avenir Next" panose="020B0503020202020204" pitchFamily="34" charset="0"/>
              </a:rPr>
              <a:t>mapping information is lost or inaccurate</a:t>
            </a:r>
            <a:endParaRPr lang="en-US" sz="3000" b="1" dirty="0">
              <a:solidFill>
                <a:srgbClr val="7030A0"/>
              </a:solidFill>
              <a:latin typeface="Avenir Next" panose="020B0503020202020204" pitchFamily="34" charset="0"/>
            </a:endParaRPr>
          </a:p>
        </p:txBody>
      </p:sp>
    </p:spTree>
    <p:custDataLst>
      <p:tags r:id="rId1"/>
    </p:custDataLst>
    <p:extLst>
      <p:ext uri="{BB962C8B-B14F-4D97-AF65-F5344CB8AC3E}">
        <p14:creationId xmlns:p14="http://schemas.microsoft.com/office/powerpoint/2010/main" val="13665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p:bldP spid="5"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243582"/>
            <a:ext cx="8672264" cy="8763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Avenir Next" panose="020B0503020202020204" pitchFamily="34"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86616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Background</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77500" lnSpcReduction="2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1960519"/>
            <a:ext cx="8672264" cy="876337"/>
          </a:xfrm>
          <a:prstGeom prst="rect">
            <a:avLst/>
          </a:prstGeom>
          <a:solidFill>
            <a:srgbClr val="0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Goal and Key Idea</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054874"/>
            <a:ext cx="8672264" cy="8763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a:latin typeface="Avenir Next" panose="020B0503020202020204" pitchFamily="34" charset="0"/>
              </a:rPr>
              <a:t>AirLift</a:t>
            </a:r>
            <a:endParaRPr lang="en-US" sz="3200" dirty="0">
              <a:latin typeface="Avenir Next" panose="020B0503020202020204" pitchFamily="34" charset="0"/>
            </a:endParaRPr>
          </a:p>
        </p:txBody>
      </p:sp>
      <p:sp>
        <p:nvSpPr>
          <p:cNvPr id="34" name="Rectangle 33">
            <a:extLst>
              <a:ext uri="{FF2B5EF4-FFF2-40B4-BE49-F238E27FC236}">
                <a16:creationId xmlns:a16="http://schemas.microsoft.com/office/drawing/2014/main" id="{8C4C16E8-8CAC-EE46-8433-92ACFE20B5B5}"/>
              </a:ext>
            </a:extLst>
          </p:cNvPr>
          <p:cNvSpPr/>
          <p:nvPr/>
        </p:nvSpPr>
        <p:spPr>
          <a:xfrm>
            <a:off x="235868" y="4149229"/>
            <a:ext cx="8672264" cy="8763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Evaluation</a:t>
            </a:r>
          </a:p>
        </p:txBody>
      </p:sp>
      <p:sp>
        <p:nvSpPr>
          <p:cNvPr id="14" name="Title 1">
            <a:extLst>
              <a:ext uri="{FF2B5EF4-FFF2-40B4-BE49-F238E27FC236}">
                <a16:creationId xmlns:a16="http://schemas.microsoft.com/office/drawing/2014/main" id="{4213E2A9-4038-194A-AF39-FFE08078F4BA}"/>
              </a:ext>
            </a:extLst>
          </p:cNvPr>
          <p:cNvSpPr>
            <a:spLocks noGrp="1"/>
          </p:cNvSpPr>
          <p:nvPr>
            <p:ph type="title"/>
          </p:nvPr>
        </p:nvSpPr>
        <p:spPr>
          <a:xfrm>
            <a:off x="189560" y="95697"/>
            <a:ext cx="8798061" cy="770467"/>
          </a:xfrm>
        </p:spPr>
        <p:txBody>
          <a:bodyPr/>
          <a:lstStyle/>
          <a:p>
            <a:r>
              <a:rPr lang="en-US" dirty="0">
                <a:latin typeface="Avenir Next" panose="020B0503020202020204" pitchFamily="34" charset="0"/>
              </a:rPr>
              <a:t>Outline</a:t>
            </a:r>
            <a:endParaRPr lang="en-US" b="1" dirty="0">
              <a:latin typeface="Avenir Next" panose="020B0503020202020204" pitchFamily="34" charset="0"/>
            </a:endParaRPr>
          </a:p>
        </p:txBody>
      </p:sp>
    </p:spTree>
    <p:extLst>
      <p:ext uri="{BB962C8B-B14F-4D97-AF65-F5344CB8AC3E}">
        <p14:creationId xmlns:p14="http://schemas.microsoft.com/office/powerpoint/2010/main" val="3764170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Our Goal</a:t>
            </a:r>
            <a:endParaRPr lang="en-US" b="1" dirty="0">
              <a:latin typeface="Avenir Next" panose="020B0503020202020204" pitchFamily="34" charset="0"/>
            </a:endParaRPr>
          </a:p>
        </p:txBody>
      </p:sp>
      <p:sp>
        <p:nvSpPr>
          <p:cNvPr id="3" name="Rounded Rectangle 2">
            <a:extLst>
              <a:ext uri="{FF2B5EF4-FFF2-40B4-BE49-F238E27FC236}">
                <a16:creationId xmlns:a16="http://schemas.microsoft.com/office/drawing/2014/main" id="{EBA20AF9-22AF-8001-B162-CC8CBB2C0855}"/>
              </a:ext>
            </a:extLst>
          </p:cNvPr>
          <p:cNvSpPr/>
          <p:nvPr/>
        </p:nvSpPr>
        <p:spPr>
          <a:xfrm>
            <a:off x="197627" y="2155979"/>
            <a:ext cx="8748746" cy="2546042"/>
          </a:xfrm>
          <a:prstGeom prst="roundRect">
            <a:avLst>
              <a:gd name="adj" fmla="val 6884"/>
            </a:avLst>
          </a:prstGeom>
          <a:solidFill>
            <a:schemeClr val="accent6">
              <a:lumMod val="20000"/>
              <a:lumOff val="80000"/>
            </a:schemeClr>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ysClr val="windowText" lastClr="000000"/>
                </a:solidFill>
                <a:latin typeface="Corbel" panose="020B0503020204020204" pitchFamily="34" charset="0"/>
              </a:rPr>
              <a:t>Accurately and quickly</a:t>
            </a:r>
            <a:r>
              <a:rPr lang="en-US" sz="3200" dirty="0">
                <a:solidFill>
                  <a:sysClr val="windowText" lastClr="000000"/>
                </a:solidFill>
                <a:latin typeface="Corbel" panose="020B0503020204020204" pitchFamily="34" charset="0"/>
              </a:rPr>
              <a:t> remap </a:t>
            </a:r>
            <a:r>
              <a:rPr lang="en-US" sz="3200" b="1" dirty="0">
                <a:solidFill>
                  <a:srgbClr val="C00000"/>
                </a:solidFill>
                <a:latin typeface="Corbel" panose="020B0503020204020204" pitchFamily="34" charset="0"/>
              </a:rPr>
              <a:t>all reads</a:t>
            </a:r>
            <a:r>
              <a:rPr lang="en-US" sz="3200" dirty="0">
                <a:solidFill>
                  <a:sysClr val="windowText" lastClr="000000"/>
                </a:solidFill>
                <a:latin typeface="Corbel" panose="020B0503020204020204" pitchFamily="34" charset="0"/>
              </a:rPr>
              <a:t> </a:t>
            </a:r>
          </a:p>
          <a:p>
            <a:pPr algn="ctr"/>
            <a:r>
              <a:rPr lang="en-US" sz="3200" dirty="0">
                <a:solidFill>
                  <a:sysClr val="windowText" lastClr="000000"/>
                </a:solidFill>
                <a:latin typeface="Corbel" panose="020B0503020204020204" pitchFamily="34" charset="0"/>
              </a:rPr>
              <a:t>by either</a:t>
            </a:r>
            <a:r>
              <a:rPr lang="en-US" sz="3200" b="1" dirty="0">
                <a:solidFill>
                  <a:sysClr val="windowText" lastClr="000000"/>
                </a:solidFill>
                <a:latin typeface="Corbel" panose="020B0503020204020204" pitchFamily="34" charset="0"/>
              </a:rPr>
              <a:t> </a:t>
            </a:r>
            <a:r>
              <a:rPr lang="en-US" sz="3200" b="1" dirty="0">
                <a:solidFill>
                  <a:schemeClr val="accent1">
                    <a:lumMod val="50000"/>
                  </a:schemeClr>
                </a:solidFill>
                <a:latin typeface="Corbel" panose="020B0503020204020204" pitchFamily="34" charset="0"/>
              </a:rPr>
              <a:t>mapping or moving </a:t>
            </a:r>
            <a:r>
              <a:rPr lang="en-US" sz="3200" dirty="0">
                <a:solidFill>
                  <a:schemeClr val="tx1"/>
                </a:solidFill>
                <a:latin typeface="Corbel" panose="020B0503020204020204" pitchFamily="34" charset="0"/>
              </a:rPr>
              <a:t>them</a:t>
            </a:r>
            <a:r>
              <a:rPr lang="en-US" sz="3200" dirty="0">
                <a:solidFill>
                  <a:sysClr val="windowText" lastClr="000000"/>
                </a:solidFill>
                <a:latin typeface="Corbel" panose="020B0503020204020204" pitchFamily="34" charset="0"/>
              </a:rPr>
              <a:t> </a:t>
            </a:r>
          </a:p>
          <a:p>
            <a:pPr algn="ctr"/>
            <a:r>
              <a:rPr lang="en-US" sz="3200" dirty="0">
                <a:solidFill>
                  <a:sysClr val="windowText" lastClr="000000"/>
                </a:solidFill>
                <a:latin typeface="Corbel" panose="020B0503020204020204" pitchFamily="34" charset="0"/>
              </a:rPr>
              <a:t>from the </a:t>
            </a:r>
            <a:r>
              <a:rPr lang="en-US" sz="3200" dirty="0">
                <a:solidFill>
                  <a:schemeClr val="accent2">
                    <a:lumMod val="75000"/>
                  </a:schemeClr>
                </a:solidFill>
                <a:latin typeface="Corbel" panose="020B0503020204020204" pitchFamily="34" charset="0"/>
              </a:rPr>
              <a:t>old reference genome</a:t>
            </a:r>
            <a:r>
              <a:rPr lang="en-US" sz="3200" dirty="0">
                <a:solidFill>
                  <a:sysClr val="windowText" lastClr="000000"/>
                </a:solidFill>
                <a:latin typeface="Corbel" panose="020B0503020204020204" pitchFamily="34" charset="0"/>
              </a:rPr>
              <a:t> </a:t>
            </a:r>
          </a:p>
          <a:p>
            <a:pPr algn="ctr"/>
            <a:r>
              <a:rPr lang="en-US" sz="3200" dirty="0">
                <a:solidFill>
                  <a:sysClr val="windowText" lastClr="000000"/>
                </a:solidFill>
                <a:latin typeface="Corbel" panose="020B0503020204020204" pitchFamily="34" charset="0"/>
              </a:rPr>
              <a:t>to the </a:t>
            </a:r>
            <a:r>
              <a:rPr lang="en-US" sz="3200" dirty="0">
                <a:solidFill>
                  <a:schemeClr val="accent2">
                    <a:lumMod val="75000"/>
                  </a:schemeClr>
                </a:solidFill>
                <a:latin typeface="Corbel" panose="020B0503020204020204" pitchFamily="34" charset="0"/>
              </a:rPr>
              <a:t>new reference genome</a:t>
            </a:r>
            <a:endParaRPr lang="en-US" sz="3200" b="1" dirty="0">
              <a:solidFill>
                <a:schemeClr val="accent2">
                  <a:lumMod val="75000"/>
                </a:schemeClr>
              </a:solidFill>
              <a:latin typeface="Corbel" panose="020B0503020204020204" pitchFamily="34" charset="0"/>
            </a:endParaRPr>
          </a:p>
        </p:txBody>
      </p:sp>
    </p:spTree>
    <p:custDataLst>
      <p:tags r:id="rId1"/>
    </p:custDataLst>
    <p:extLst>
      <p:ext uri="{BB962C8B-B14F-4D97-AF65-F5344CB8AC3E}">
        <p14:creationId xmlns:p14="http://schemas.microsoft.com/office/powerpoint/2010/main" val="3924135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7EFC-FADC-335E-B770-D73542DA5C1D}"/>
              </a:ext>
            </a:extLst>
          </p:cNvPr>
          <p:cNvSpPr txBox="1"/>
          <p:nvPr/>
        </p:nvSpPr>
        <p:spPr>
          <a:xfrm>
            <a:off x="-177800" y="2866254"/>
            <a:ext cx="9499596" cy="1177706"/>
          </a:xfrm>
          <a:prstGeom prst="roundRect">
            <a:avLst>
              <a:gd name="adj" fmla="val 9377"/>
            </a:avLst>
          </a:prstGeom>
          <a:solidFill>
            <a:srgbClr val="BACEF3"/>
          </a:solidFill>
          <a:ln w="28575">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3600" b="1">
                <a:solidFill>
                  <a:srgbClr val="FFFF00"/>
                </a:solidFill>
                <a:latin typeface="Corbel" panose="020B05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solidFill>
                  <a:srgbClr val="2E61BF"/>
                </a:solidFill>
                <a:latin typeface="Avenir Next" panose="020B0503020202020204" pitchFamily="34" charset="0"/>
              </a:rPr>
              <a:t>Avoids redundant read mapping</a:t>
            </a:r>
            <a:r>
              <a:rPr lang="en-US" sz="3200" dirty="0">
                <a:latin typeface="Avenir Next" panose="020B0503020202020204" pitchFamily="34" charset="0"/>
              </a:rPr>
              <a:t> </a:t>
            </a:r>
          </a:p>
          <a:p>
            <a:r>
              <a:rPr lang="en-US" sz="3000" b="0" dirty="0">
                <a:solidFill>
                  <a:schemeClr val="tx1"/>
                </a:solidFill>
                <a:latin typeface="Avenir Next" panose="020B0503020202020204" pitchFamily="34" charset="0"/>
              </a:rPr>
              <a:t>for the constant regions</a:t>
            </a:r>
          </a:p>
        </p:txBody>
      </p:sp>
      <p:sp>
        <p:nvSpPr>
          <p:cNvPr id="6" name="TextBox 5">
            <a:extLst>
              <a:ext uri="{FF2B5EF4-FFF2-40B4-BE49-F238E27FC236}">
                <a16:creationId xmlns:a16="http://schemas.microsoft.com/office/drawing/2014/main" id="{886D37CD-23EF-8331-AA99-F5225B469152}"/>
              </a:ext>
            </a:extLst>
          </p:cNvPr>
          <p:cNvSpPr txBox="1"/>
          <p:nvPr/>
        </p:nvSpPr>
        <p:spPr>
          <a:xfrm>
            <a:off x="-177800" y="4640908"/>
            <a:ext cx="9499596" cy="1601145"/>
          </a:xfrm>
          <a:prstGeom prst="roundRect">
            <a:avLst>
              <a:gd name="adj" fmla="val 9377"/>
            </a:avLst>
          </a:prstGeom>
          <a:solidFill>
            <a:srgbClr val="BACEF3"/>
          </a:solidFill>
          <a:ln w="28575">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3600" b="1">
                <a:solidFill>
                  <a:srgbClr val="FFFF00"/>
                </a:solidFill>
                <a:latin typeface="Corbel" panose="020B05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000" b="0" dirty="0">
                <a:solidFill>
                  <a:schemeClr val="tx1"/>
                </a:solidFill>
                <a:latin typeface="Avenir Next" panose="020B0503020202020204" pitchFamily="34" charset="0"/>
              </a:rPr>
              <a:t>Quickly</a:t>
            </a:r>
            <a:r>
              <a:rPr lang="en-US" sz="2800" b="0" dirty="0">
                <a:solidFill>
                  <a:schemeClr val="bg1"/>
                </a:solidFill>
                <a:latin typeface="Avenir Next" panose="020B0503020202020204" pitchFamily="34" charset="0"/>
              </a:rPr>
              <a:t> </a:t>
            </a:r>
            <a:r>
              <a:rPr lang="en-US" sz="3200" dirty="0">
                <a:solidFill>
                  <a:srgbClr val="2E61BF"/>
                </a:solidFill>
                <a:latin typeface="Avenir Next" panose="020B0503020202020204" pitchFamily="34" charset="0"/>
              </a:rPr>
              <a:t>identifies and maps the reads</a:t>
            </a:r>
          </a:p>
          <a:p>
            <a:r>
              <a:rPr lang="en-US" sz="3200" b="0" dirty="0">
                <a:solidFill>
                  <a:schemeClr val="bg1"/>
                </a:solidFill>
                <a:latin typeface="Avenir Next" panose="020B0503020202020204" pitchFamily="34" charset="0"/>
              </a:rPr>
              <a:t> </a:t>
            </a:r>
            <a:r>
              <a:rPr lang="en-US" sz="3000" b="0" dirty="0">
                <a:solidFill>
                  <a:schemeClr val="tx1"/>
                </a:solidFill>
                <a:latin typeface="Avenir Next" panose="020B0503020202020204" pitchFamily="34" charset="0"/>
              </a:rPr>
              <a:t>that cannot be accurately moved</a:t>
            </a:r>
          </a:p>
        </p:txBody>
      </p:sp>
      <p:pic>
        <p:nvPicPr>
          <p:cNvPr id="10" name="Content Placeholder 9">
            <a:extLst>
              <a:ext uri="{FF2B5EF4-FFF2-40B4-BE49-F238E27FC236}">
                <a16:creationId xmlns:a16="http://schemas.microsoft.com/office/drawing/2014/main" id="{FB98D60B-63AF-9646-DE93-EC71EB6F7C42}"/>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22378" y="6420547"/>
            <a:ext cx="8894763" cy="292100"/>
          </a:xfrm>
        </p:spPr>
      </p:pic>
      <p:pic>
        <p:nvPicPr>
          <p:cNvPr id="11" name="Picture 10" descr="Logo&#10;&#10;Description automatically generated">
            <a:extLst>
              <a:ext uri="{FF2B5EF4-FFF2-40B4-BE49-F238E27FC236}">
                <a16:creationId xmlns:a16="http://schemas.microsoft.com/office/drawing/2014/main" id="{58A762EE-CC98-2E81-52AC-B4B8D5EE65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2579" y="492456"/>
            <a:ext cx="5774359" cy="2373798"/>
          </a:xfrm>
          <a:prstGeom prst="rect">
            <a:avLst/>
          </a:prstGeom>
        </p:spPr>
      </p:pic>
      <p:pic>
        <p:nvPicPr>
          <p:cNvPr id="12" name="Graphic 11" descr="Gauge with solid fill">
            <a:extLst>
              <a:ext uri="{FF2B5EF4-FFF2-40B4-BE49-F238E27FC236}">
                <a16:creationId xmlns:a16="http://schemas.microsoft.com/office/drawing/2014/main" id="{09D077AE-6D76-588F-C958-2AC4BB04CC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358" y="2350824"/>
            <a:ext cx="679526" cy="679526"/>
          </a:xfrm>
          <a:prstGeom prst="rect">
            <a:avLst/>
          </a:prstGeom>
        </p:spPr>
      </p:pic>
      <p:pic>
        <p:nvPicPr>
          <p:cNvPr id="13" name="Graphic 12" descr="Target with solid fill">
            <a:extLst>
              <a:ext uri="{FF2B5EF4-FFF2-40B4-BE49-F238E27FC236}">
                <a16:creationId xmlns:a16="http://schemas.microsoft.com/office/drawing/2014/main" id="{1CFBA964-1BC9-C8AB-F166-DEB11003BA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1362" y="4208383"/>
            <a:ext cx="679522" cy="679522"/>
          </a:xfrm>
          <a:prstGeom prst="rect">
            <a:avLst/>
          </a:prstGeom>
        </p:spPr>
      </p:pic>
    </p:spTree>
    <p:custDataLst>
      <p:tags r:id="rId1"/>
    </p:custDataLst>
    <p:extLst>
      <p:ext uri="{BB962C8B-B14F-4D97-AF65-F5344CB8AC3E}">
        <p14:creationId xmlns:p14="http://schemas.microsoft.com/office/powerpoint/2010/main" val="142569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00"/>
                                        <p:tgtEl>
                                          <p:spTgt spid="6"/>
                                        </p:tgtEl>
                                      </p:cBhvr>
                                    </p:animEffec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243582"/>
            <a:ext cx="8672264" cy="8763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Avenir Next" panose="020B0503020202020204" pitchFamily="34"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86616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Background</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77500" lnSpcReduction="2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1960519"/>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Goal and Key Idea</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054874"/>
            <a:ext cx="8672264" cy="876337"/>
          </a:xfrm>
          <a:prstGeom prst="rect">
            <a:avLst/>
          </a:prstGeom>
          <a:solidFill>
            <a:srgbClr val="0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a:latin typeface="Avenir Next" panose="020B0503020202020204" pitchFamily="34" charset="0"/>
              </a:rPr>
              <a:t>AirLift</a:t>
            </a:r>
            <a:endParaRPr lang="en-US" sz="3200" dirty="0">
              <a:latin typeface="Avenir Next" panose="020B0503020202020204" pitchFamily="34" charset="0"/>
            </a:endParaRPr>
          </a:p>
        </p:txBody>
      </p:sp>
      <p:sp>
        <p:nvSpPr>
          <p:cNvPr id="34" name="Rectangle 33">
            <a:extLst>
              <a:ext uri="{FF2B5EF4-FFF2-40B4-BE49-F238E27FC236}">
                <a16:creationId xmlns:a16="http://schemas.microsoft.com/office/drawing/2014/main" id="{8C4C16E8-8CAC-EE46-8433-92ACFE20B5B5}"/>
              </a:ext>
            </a:extLst>
          </p:cNvPr>
          <p:cNvSpPr/>
          <p:nvPr/>
        </p:nvSpPr>
        <p:spPr>
          <a:xfrm>
            <a:off x="235868" y="4149229"/>
            <a:ext cx="8672264" cy="8763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Evaluation</a:t>
            </a:r>
          </a:p>
        </p:txBody>
      </p:sp>
      <p:sp>
        <p:nvSpPr>
          <p:cNvPr id="14" name="Title 1">
            <a:extLst>
              <a:ext uri="{FF2B5EF4-FFF2-40B4-BE49-F238E27FC236}">
                <a16:creationId xmlns:a16="http://schemas.microsoft.com/office/drawing/2014/main" id="{4213E2A9-4038-194A-AF39-FFE08078F4BA}"/>
              </a:ext>
            </a:extLst>
          </p:cNvPr>
          <p:cNvSpPr>
            <a:spLocks noGrp="1"/>
          </p:cNvSpPr>
          <p:nvPr>
            <p:ph type="title"/>
          </p:nvPr>
        </p:nvSpPr>
        <p:spPr>
          <a:xfrm>
            <a:off x="189560" y="95697"/>
            <a:ext cx="8798061" cy="770467"/>
          </a:xfrm>
        </p:spPr>
        <p:txBody>
          <a:bodyPr/>
          <a:lstStyle/>
          <a:p>
            <a:r>
              <a:rPr lang="en-US" dirty="0">
                <a:latin typeface="Avenir Next" panose="020B0503020202020204" pitchFamily="34" charset="0"/>
              </a:rPr>
              <a:t>Outline</a:t>
            </a:r>
            <a:endParaRPr lang="en-US" b="1" dirty="0">
              <a:latin typeface="Avenir Next" panose="020B0503020202020204" pitchFamily="34" charset="0"/>
            </a:endParaRPr>
          </a:p>
        </p:txBody>
      </p:sp>
    </p:spTree>
    <p:extLst>
      <p:ext uri="{BB962C8B-B14F-4D97-AF65-F5344CB8AC3E}">
        <p14:creationId xmlns:p14="http://schemas.microsoft.com/office/powerpoint/2010/main" val="1390767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venir Next" panose="020B0503020202020204" pitchFamily="34" charset="0"/>
              </a:rPr>
              <a:t>AirLift</a:t>
            </a:r>
            <a:r>
              <a:rPr lang="en-US" dirty="0">
                <a:latin typeface="Avenir Next" panose="020B0503020202020204" pitchFamily="34" charset="0"/>
              </a:rPr>
              <a:t> Overview</a:t>
            </a:r>
            <a:endParaRPr lang="en-US" b="1" dirty="0">
              <a:latin typeface="Avenir Next" panose="020B0503020202020204" pitchFamily="34" charset="0"/>
            </a:endParaRPr>
          </a:p>
        </p:txBody>
      </p:sp>
      <p:sp>
        <p:nvSpPr>
          <p:cNvPr id="25" name="Rectangle 24">
            <a:extLst>
              <a:ext uri="{FF2B5EF4-FFF2-40B4-BE49-F238E27FC236}">
                <a16:creationId xmlns:a16="http://schemas.microsoft.com/office/drawing/2014/main" id="{045E1C12-214E-89C3-2397-2DF6AE7C689D}"/>
              </a:ext>
            </a:extLst>
          </p:cNvPr>
          <p:cNvSpPr/>
          <p:nvPr/>
        </p:nvSpPr>
        <p:spPr>
          <a:xfrm>
            <a:off x="2583797" y="180556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16" name="Rectangle 15">
            <a:extLst>
              <a:ext uri="{FF2B5EF4-FFF2-40B4-BE49-F238E27FC236}">
                <a16:creationId xmlns:a16="http://schemas.microsoft.com/office/drawing/2014/main" id="{31665DA3-45B4-A0D2-BDC4-D3FE1A847A51}"/>
              </a:ext>
            </a:extLst>
          </p:cNvPr>
          <p:cNvSpPr/>
          <p:nvPr/>
        </p:nvSpPr>
        <p:spPr>
          <a:xfrm>
            <a:off x="16590" y="4996580"/>
            <a:ext cx="9144000" cy="5664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800" b="1" dirty="0">
              <a:solidFill>
                <a:schemeClr val="tx1"/>
              </a:solidFill>
              <a:latin typeface="Avenir Next" panose="020B0503020202020204" pitchFamily="34" charset="0"/>
            </a:endParaRPr>
          </a:p>
          <a:p>
            <a:pPr algn="ctr"/>
            <a:r>
              <a:rPr lang="en-CH" sz="2800" b="1" dirty="0">
                <a:solidFill>
                  <a:srgbClr val="629B3C"/>
                </a:solidFill>
                <a:latin typeface="Avenir Next" panose="020B0503020202020204" pitchFamily="34" charset="0"/>
              </a:rPr>
              <a:t>Low computation overhead</a:t>
            </a:r>
          </a:p>
          <a:p>
            <a:pPr algn="ctr"/>
            <a:r>
              <a:rPr lang="en-CH" sz="2800" b="1" dirty="0">
                <a:solidFill>
                  <a:schemeClr val="tx1"/>
                </a:solidFill>
                <a:latin typeface="Avenir Next" panose="020B0503020202020204" pitchFamily="34" charset="0"/>
              </a:rPr>
              <a:t> </a:t>
            </a:r>
          </a:p>
        </p:txBody>
      </p:sp>
      <p:sp>
        <p:nvSpPr>
          <p:cNvPr id="18" name="TextBox 17">
            <a:extLst>
              <a:ext uri="{FF2B5EF4-FFF2-40B4-BE49-F238E27FC236}">
                <a16:creationId xmlns:a16="http://schemas.microsoft.com/office/drawing/2014/main" id="{2B6DA2DD-E773-06D2-DCDB-F1138393A718}"/>
              </a:ext>
            </a:extLst>
          </p:cNvPr>
          <p:cNvSpPr txBox="1"/>
          <p:nvPr/>
        </p:nvSpPr>
        <p:spPr>
          <a:xfrm>
            <a:off x="543121" y="4725806"/>
            <a:ext cx="933335" cy="1107996"/>
          </a:xfrm>
          <a:prstGeom prst="rect">
            <a:avLst/>
          </a:prstGeom>
          <a:noFill/>
        </p:spPr>
        <p:txBody>
          <a:bodyPr wrap="square">
            <a:spAutoFit/>
          </a:bodyPr>
          <a:lstStyle/>
          <a:p>
            <a:r>
              <a:rPr lang="en-CH" sz="6600" b="1" i="0" u="none" strike="noStrike" dirty="0">
                <a:solidFill>
                  <a:srgbClr val="629B3C"/>
                </a:solidFill>
                <a:effectLst/>
                <a:latin typeface="arial" panose="020B0604020202020204" pitchFamily="34" charset="0"/>
              </a:rPr>
              <a:t>✓</a:t>
            </a:r>
            <a:endParaRPr lang="en-CH" sz="7200" dirty="0">
              <a:solidFill>
                <a:srgbClr val="629B3C"/>
              </a:solidFill>
            </a:endParaRPr>
          </a:p>
        </p:txBody>
      </p:sp>
      <p:grpSp>
        <p:nvGrpSpPr>
          <p:cNvPr id="68" name="Group 67">
            <a:extLst>
              <a:ext uri="{FF2B5EF4-FFF2-40B4-BE49-F238E27FC236}">
                <a16:creationId xmlns:a16="http://schemas.microsoft.com/office/drawing/2014/main" id="{1A4CE9CE-0EE1-D1D9-0CED-B05D72BA714F}"/>
              </a:ext>
            </a:extLst>
          </p:cNvPr>
          <p:cNvGrpSpPr/>
          <p:nvPr/>
        </p:nvGrpSpPr>
        <p:grpSpPr>
          <a:xfrm>
            <a:off x="3578474" y="2968007"/>
            <a:ext cx="3049063" cy="593911"/>
            <a:chOff x="3578474" y="2968007"/>
            <a:chExt cx="3049063" cy="593911"/>
          </a:xfrm>
        </p:grpSpPr>
        <p:sp>
          <p:nvSpPr>
            <p:cNvPr id="12" name="Rounded Rectangle 11">
              <a:extLst>
                <a:ext uri="{FF2B5EF4-FFF2-40B4-BE49-F238E27FC236}">
                  <a16:creationId xmlns:a16="http://schemas.microsoft.com/office/drawing/2014/main" id="{0CDFD2BE-2E8A-AFDB-797A-C1BEF167F197}"/>
                </a:ext>
              </a:extLst>
            </p:cNvPr>
            <p:cNvSpPr/>
            <p:nvPr/>
          </p:nvSpPr>
          <p:spPr>
            <a:xfrm>
              <a:off x="3578474" y="2968007"/>
              <a:ext cx="3023515" cy="593911"/>
            </a:xfrm>
            <a:prstGeom prst="roundRect">
              <a:avLst>
                <a:gd name="adj" fmla="val 7116"/>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2200" b="1" dirty="0">
                  <a:solidFill>
                    <a:schemeClr val="tx1"/>
                  </a:solidFill>
                  <a:latin typeface="Avenir Next" panose="020B0503020202020204" pitchFamily="34" charset="0"/>
                </a:rPr>
                <a:t>AirLift</a:t>
              </a:r>
            </a:p>
          </p:txBody>
        </p:sp>
        <p:pic>
          <p:nvPicPr>
            <p:cNvPr id="29" name="Graphic 28" descr="Gears">
              <a:extLst>
                <a:ext uri="{FF2B5EF4-FFF2-40B4-BE49-F238E27FC236}">
                  <a16:creationId xmlns:a16="http://schemas.microsoft.com/office/drawing/2014/main" id="{46A0978E-89FD-496A-D32F-03D3D1830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9408" y="2976551"/>
              <a:ext cx="568129" cy="568129"/>
            </a:xfrm>
            <a:prstGeom prst="rect">
              <a:avLst/>
            </a:prstGeom>
          </p:spPr>
        </p:pic>
      </p:grpSp>
      <p:sp>
        <p:nvSpPr>
          <p:cNvPr id="30" name="Rounded Rectangle 29">
            <a:extLst>
              <a:ext uri="{FF2B5EF4-FFF2-40B4-BE49-F238E27FC236}">
                <a16:creationId xmlns:a16="http://schemas.microsoft.com/office/drawing/2014/main" id="{BB86E68A-DEA7-E958-A413-5978D3842444}"/>
              </a:ext>
            </a:extLst>
          </p:cNvPr>
          <p:cNvSpPr/>
          <p:nvPr/>
        </p:nvSpPr>
        <p:spPr>
          <a:xfrm>
            <a:off x="534377" y="2803010"/>
            <a:ext cx="1779043" cy="923904"/>
          </a:xfrm>
          <a:prstGeom prst="roundRect">
            <a:avLst>
              <a:gd name="adj" fmla="val 7116"/>
            </a:avLst>
          </a:prstGeom>
          <a:solidFill>
            <a:srgbClr val="EAECEF"/>
          </a:solidFill>
          <a:ln w="38100">
            <a:solidFill>
              <a:srgbClr val="AE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200" b="1" dirty="0">
                <a:solidFill>
                  <a:schemeClr val="tx1"/>
                </a:solidFill>
                <a:latin typeface="Avenir Next" panose="020B0503020202020204" pitchFamily="34" charset="0"/>
              </a:rPr>
              <a:t>Unmapped Reads</a:t>
            </a:r>
            <a:endParaRPr lang="en-CH" sz="2200" b="1" dirty="0">
              <a:solidFill>
                <a:schemeClr val="accent5"/>
              </a:solidFill>
              <a:latin typeface="Avenir Next" panose="020B0503020202020204" pitchFamily="34" charset="0"/>
            </a:endParaRPr>
          </a:p>
        </p:txBody>
      </p:sp>
      <p:cxnSp>
        <p:nvCxnSpPr>
          <p:cNvPr id="3" name="Straight Arrow Connector 2">
            <a:extLst>
              <a:ext uri="{FF2B5EF4-FFF2-40B4-BE49-F238E27FC236}">
                <a16:creationId xmlns:a16="http://schemas.microsoft.com/office/drawing/2014/main" id="{F7886331-0BB9-5DD2-E114-220916902131}"/>
              </a:ext>
            </a:extLst>
          </p:cNvPr>
          <p:cNvCxnSpPr>
            <a:cxnSpLocks/>
            <a:endCxn id="12" idx="0"/>
          </p:cNvCxnSpPr>
          <p:nvPr/>
        </p:nvCxnSpPr>
        <p:spPr>
          <a:xfrm>
            <a:off x="5090232" y="2422332"/>
            <a:ext cx="0" cy="54567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E2F3C5-ABB1-DA55-2B97-C676BD5B69C0}"/>
              </a:ext>
            </a:extLst>
          </p:cNvPr>
          <p:cNvCxnSpPr>
            <a:cxnSpLocks/>
            <a:stCxn id="30" idx="3"/>
            <a:endCxn id="12" idx="1"/>
          </p:cNvCxnSpPr>
          <p:nvPr/>
        </p:nvCxnSpPr>
        <p:spPr>
          <a:xfrm>
            <a:off x="2313420" y="3264962"/>
            <a:ext cx="1265054" cy="1"/>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F8C39FB-C854-D87C-7A5C-CC3F2563AC72}"/>
              </a:ext>
            </a:extLst>
          </p:cNvPr>
          <p:cNvCxnSpPr>
            <a:cxnSpLocks/>
          </p:cNvCxnSpPr>
          <p:nvPr/>
        </p:nvCxnSpPr>
        <p:spPr>
          <a:xfrm>
            <a:off x="5090231" y="3561918"/>
            <a:ext cx="0" cy="57178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5170B0A-1A41-F1D4-B7C9-3335F895F352}"/>
              </a:ext>
            </a:extLst>
          </p:cNvPr>
          <p:cNvPicPr>
            <a:picLocks noChangeAspect="1"/>
          </p:cNvPicPr>
          <p:nvPr/>
        </p:nvPicPr>
        <p:blipFill rotWithShape="1">
          <a:blip r:embed="rId6"/>
          <a:srcRect l="1086" t="12624" b="50297"/>
          <a:stretch/>
        </p:blipFill>
        <p:spPr>
          <a:xfrm>
            <a:off x="483621" y="879073"/>
            <a:ext cx="8176758" cy="841637"/>
          </a:xfrm>
          <a:prstGeom prst="rect">
            <a:avLst/>
          </a:prstGeom>
        </p:spPr>
      </p:pic>
      <p:pic>
        <p:nvPicPr>
          <p:cNvPr id="5" name="Picture 4">
            <a:extLst>
              <a:ext uri="{FF2B5EF4-FFF2-40B4-BE49-F238E27FC236}">
                <a16:creationId xmlns:a16="http://schemas.microsoft.com/office/drawing/2014/main" id="{B66E17E8-A0F4-E5E0-F3D4-69A18C17F65F}"/>
              </a:ext>
            </a:extLst>
          </p:cNvPr>
          <p:cNvPicPr>
            <a:picLocks noChangeAspect="1"/>
          </p:cNvPicPr>
          <p:nvPr/>
        </p:nvPicPr>
        <p:blipFill rotWithShape="1">
          <a:blip r:embed="rId6"/>
          <a:srcRect l="1086" t="77923" b="10934"/>
          <a:stretch/>
        </p:blipFill>
        <p:spPr>
          <a:xfrm>
            <a:off x="483621" y="4133706"/>
            <a:ext cx="8176758" cy="252936"/>
          </a:xfrm>
          <a:prstGeom prst="rect">
            <a:avLst/>
          </a:prstGeom>
        </p:spPr>
      </p:pic>
      <p:sp>
        <p:nvSpPr>
          <p:cNvPr id="36" name="Rectangle 35">
            <a:extLst>
              <a:ext uri="{FF2B5EF4-FFF2-40B4-BE49-F238E27FC236}">
                <a16:creationId xmlns:a16="http://schemas.microsoft.com/office/drawing/2014/main" id="{AB0CEFC1-7EA9-42C5-C9D9-57BCAF5BA533}"/>
              </a:ext>
            </a:extLst>
          </p:cNvPr>
          <p:cNvSpPr/>
          <p:nvPr/>
        </p:nvSpPr>
        <p:spPr>
          <a:xfrm>
            <a:off x="4856059" y="1914448"/>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8" name="Rectangle 37">
            <a:extLst>
              <a:ext uri="{FF2B5EF4-FFF2-40B4-BE49-F238E27FC236}">
                <a16:creationId xmlns:a16="http://schemas.microsoft.com/office/drawing/2014/main" id="{E869582B-179D-176B-4F2F-2E341E2492C5}"/>
              </a:ext>
            </a:extLst>
          </p:cNvPr>
          <p:cNvSpPr/>
          <p:nvPr/>
        </p:nvSpPr>
        <p:spPr>
          <a:xfrm>
            <a:off x="5225094" y="1781040"/>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9" name="Rectangle 38">
            <a:extLst>
              <a:ext uri="{FF2B5EF4-FFF2-40B4-BE49-F238E27FC236}">
                <a16:creationId xmlns:a16="http://schemas.microsoft.com/office/drawing/2014/main" id="{B69BB320-1E4A-8714-3600-06F50E995837}"/>
              </a:ext>
            </a:extLst>
          </p:cNvPr>
          <p:cNvSpPr/>
          <p:nvPr/>
        </p:nvSpPr>
        <p:spPr>
          <a:xfrm>
            <a:off x="5619739" y="196016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0" name="Rectangle 39">
            <a:extLst>
              <a:ext uri="{FF2B5EF4-FFF2-40B4-BE49-F238E27FC236}">
                <a16:creationId xmlns:a16="http://schemas.microsoft.com/office/drawing/2014/main" id="{9A277E53-ED3A-0B2C-3155-17DBACAFE19D}"/>
              </a:ext>
            </a:extLst>
          </p:cNvPr>
          <p:cNvSpPr/>
          <p:nvPr/>
        </p:nvSpPr>
        <p:spPr>
          <a:xfrm>
            <a:off x="6047382" y="180722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1" name="Rectangle 40">
            <a:extLst>
              <a:ext uri="{FF2B5EF4-FFF2-40B4-BE49-F238E27FC236}">
                <a16:creationId xmlns:a16="http://schemas.microsoft.com/office/drawing/2014/main" id="{44797637-B9CF-DE43-04AB-E9E4E1F4E154}"/>
              </a:ext>
            </a:extLst>
          </p:cNvPr>
          <p:cNvSpPr/>
          <p:nvPr/>
        </p:nvSpPr>
        <p:spPr>
          <a:xfrm>
            <a:off x="6487051" y="193730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23" name="Rectangle 22">
            <a:extLst>
              <a:ext uri="{FF2B5EF4-FFF2-40B4-BE49-F238E27FC236}">
                <a16:creationId xmlns:a16="http://schemas.microsoft.com/office/drawing/2014/main" id="{135D6299-D9FB-E47B-0661-1203ECC3D0EB}"/>
              </a:ext>
            </a:extLst>
          </p:cNvPr>
          <p:cNvSpPr/>
          <p:nvPr/>
        </p:nvSpPr>
        <p:spPr>
          <a:xfrm>
            <a:off x="3246834" y="1927080"/>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2" name="Rectangle 31">
            <a:extLst>
              <a:ext uri="{FF2B5EF4-FFF2-40B4-BE49-F238E27FC236}">
                <a16:creationId xmlns:a16="http://schemas.microsoft.com/office/drawing/2014/main" id="{DC778F3F-909F-2B02-B4B3-6DE0A2E0FB9B}"/>
              </a:ext>
            </a:extLst>
          </p:cNvPr>
          <p:cNvSpPr/>
          <p:nvPr/>
        </p:nvSpPr>
        <p:spPr>
          <a:xfrm>
            <a:off x="3479239" y="180722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3" name="Rectangle 32">
            <a:extLst>
              <a:ext uri="{FF2B5EF4-FFF2-40B4-BE49-F238E27FC236}">
                <a16:creationId xmlns:a16="http://schemas.microsoft.com/office/drawing/2014/main" id="{F8DB85C4-D6AD-947C-EDB1-D49950A8ECAB}"/>
              </a:ext>
            </a:extLst>
          </p:cNvPr>
          <p:cNvSpPr/>
          <p:nvPr/>
        </p:nvSpPr>
        <p:spPr>
          <a:xfrm>
            <a:off x="4057732" y="1881361"/>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5" name="Rectangle 34">
            <a:extLst>
              <a:ext uri="{FF2B5EF4-FFF2-40B4-BE49-F238E27FC236}">
                <a16:creationId xmlns:a16="http://schemas.microsoft.com/office/drawing/2014/main" id="{3E2BFB35-63A4-541B-E79B-2FD68A70E36E}"/>
              </a:ext>
            </a:extLst>
          </p:cNvPr>
          <p:cNvSpPr/>
          <p:nvPr/>
        </p:nvSpPr>
        <p:spPr>
          <a:xfrm>
            <a:off x="4572000" y="178270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2" name="Rectangle 41">
            <a:extLst>
              <a:ext uri="{FF2B5EF4-FFF2-40B4-BE49-F238E27FC236}">
                <a16:creationId xmlns:a16="http://schemas.microsoft.com/office/drawing/2014/main" id="{58C70F84-23E5-A7E7-2EA2-F8C0F2BA5DA9}"/>
              </a:ext>
            </a:extLst>
          </p:cNvPr>
          <p:cNvSpPr/>
          <p:nvPr/>
        </p:nvSpPr>
        <p:spPr>
          <a:xfrm>
            <a:off x="6869670" y="1810505"/>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3" name="Rectangle 42">
            <a:extLst>
              <a:ext uri="{FF2B5EF4-FFF2-40B4-BE49-F238E27FC236}">
                <a16:creationId xmlns:a16="http://schemas.microsoft.com/office/drawing/2014/main" id="{5D5DDF13-EEA8-3F85-2DBB-F511CFF80AE6}"/>
              </a:ext>
            </a:extLst>
          </p:cNvPr>
          <p:cNvSpPr/>
          <p:nvPr/>
        </p:nvSpPr>
        <p:spPr>
          <a:xfrm>
            <a:off x="7472123" y="1799246"/>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4" name="Rounded Rectangle 43">
            <a:extLst>
              <a:ext uri="{FF2B5EF4-FFF2-40B4-BE49-F238E27FC236}">
                <a16:creationId xmlns:a16="http://schemas.microsoft.com/office/drawing/2014/main" id="{EF9DF462-2EA2-3861-AF6C-C311D092C81B}"/>
              </a:ext>
            </a:extLst>
          </p:cNvPr>
          <p:cNvSpPr/>
          <p:nvPr/>
        </p:nvSpPr>
        <p:spPr>
          <a:xfrm>
            <a:off x="2432043" y="1733619"/>
            <a:ext cx="5625538" cy="665893"/>
          </a:xfrm>
          <a:prstGeom prst="roundRect">
            <a:avLst>
              <a:gd name="adj" fmla="val 7116"/>
            </a:avLst>
          </a:prstGeom>
          <a:noFill/>
          <a:ln w="38100">
            <a:solidFill>
              <a:srgbClr val="AE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b="1" dirty="0">
              <a:solidFill>
                <a:schemeClr val="accent5"/>
              </a:solidFill>
              <a:latin typeface="Avenir Next" panose="020B0503020202020204" pitchFamily="34" charset="0"/>
            </a:endParaRPr>
          </a:p>
        </p:txBody>
      </p:sp>
      <p:sp>
        <p:nvSpPr>
          <p:cNvPr id="46" name="TextBox 45">
            <a:extLst>
              <a:ext uri="{FF2B5EF4-FFF2-40B4-BE49-F238E27FC236}">
                <a16:creationId xmlns:a16="http://schemas.microsoft.com/office/drawing/2014/main" id="{2FA8FE0F-F913-67BC-AB58-ACCFACEC9E5B}"/>
              </a:ext>
            </a:extLst>
          </p:cNvPr>
          <p:cNvSpPr txBox="1"/>
          <p:nvPr/>
        </p:nvSpPr>
        <p:spPr>
          <a:xfrm>
            <a:off x="4146781" y="2022052"/>
            <a:ext cx="1858223" cy="369332"/>
          </a:xfrm>
          <a:prstGeom prst="rect">
            <a:avLst/>
          </a:prstGeom>
          <a:noFill/>
        </p:spPr>
        <p:txBody>
          <a:bodyPr wrap="square">
            <a:spAutoFit/>
          </a:bodyPr>
          <a:lstStyle/>
          <a:p>
            <a:pPr algn="ctr"/>
            <a:r>
              <a:rPr lang="en-CH" sz="1800" b="1" dirty="0">
                <a:solidFill>
                  <a:schemeClr val="tx1"/>
                </a:solidFill>
                <a:latin typeface="Avenir Next" panose="020B0503020202020204" pitchFamily="34" charset="0"/>
              </a:rPr>
              <a:t>Mapped Reads</a:t>
            </a:r>
            <a:endParaRPr lang="en-CH" sz="1800" b="1" dirty="0">
              <a:solidFill>
                <a:schemeClr val="accent5"/>
              </a:solidFill>
              <a:latin typeface="Avenir Next" panose="020B0503020202020204" pitchFamily="34" charset="0"/>
            </a:endParaRPr>
          </a:p>
        </p:txBody>
      </p:sp>
      <p:grpSp>
        <p:nvGrpSpPr>
          <p:cNvPr id="69" name="Group 68">
            <a:extLst>
              <a:ext uri="{FF2B5EF4-FFF2-40B4-BE49-F238E27FC236}">
                <a16:creationId xmlns:a16="http://schemas.microsoft.com/office/drawing/2014/main" id="{847810B9-5B3C-80AC-CC26-AB9AF933B711}"/>
              </a:ext>
            </a:extLst>
          </p:cNvPr>
          <p:cNvGrpSpPr/>
          <p:nvPr/>
        </p:nvGrpSpPr>
        <p:grpSpPr>
          <a:xfrm>
            <a:off x="2505083" y="4422135"/>
            <a:ext cx="5552498" cy="286731"/>
            <a:chOff x="2505083" y="4422135"/>
            <a:chExt cx="5552498" cy="286731"/>
          </a:xfrm>
        </p:grpSpPr>
        <p:sp>
          <p:nvSpPr>
            <p:cNvPr id="53" name="Rectangle 52">
              <a:extLst>
                <a:ext uri="{FF2B5EF4-FFF2-40B4-BE49-F238E27FC236}">
                  <a16:creationId xmlns:a16="http://schemas.microsoft.com/office/drawing/2014/main" id="{B5DD12B0-F636-6C94-8681-581DFE765923}"/>
                </a:ext>
              </a:extLst>
            </p:cNvPr>
            <p:cNvSpPr/>
            <p:nvPr/>
          </p:nvSpPr>
          <p:spPr>
            <a:xfrm>
              <a:off x="2625649" y="444665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4" name="Rectangle 53">
              <a:extLst>
                <a:ext uri="{FF2B5EF4-FFF2-40B4-BE49-F238E27FC236}">
                  <a16:creationId xmlns:a16="http://schemas.microsoft.com/office/drawing/2014/main" id="{B23E0BED-DE9D-925F-7216-0E428F1C932C}"/>
                </a:ext>
              </a:extLst>
            </p:cNvPr>
            <p:cNvSpPr/>
            <p:nvPr/>
          </p:nvSpPr>
          <p:spPr>
            <a:xfrm>
              <a:off x="3008270" y="4568175"/>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5" name="Rectangle 54">
              <a:extLst>
                <a:ext uri="{FF2B5EF4-FFF2-40B4-BE49-F238E27FC236}">
                  <a16:creationId xmlns:a16="http://schemas.microsoft.com/office/drawing/2014/main" id="{25FC15A3-7928-73FD-41FB-E7873316EA7C}"/>
                </a:ext>
              </a:extLst>
            </p:cNvPr>
            <p:cNvSpPr/>
            <p:nvPr/>
          </p:nvSpPr>
          <p:spPr>
            <a:xfrm>
              <a:off x="3447939" y="444832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6" name="Rectangle 55">
              <a:extLst>
                <a:ext uri="{FF2B5EF4-FFF2-40B4-BE49-F238E27FC236}">
                  <a16:creationId xmlns:a16="http://schemas.microsoft.com/office/drawing/2014/main" id="{13756BE0-09B9-C6FC-9121-12FEB3C0B581}"/>
                </a:ext>
              </a:extLst>
            </p:cNvPr>
            <p:cNvSpPr/>
            <p:nvPr/>
          </p:nvSpPr>
          <p:spPr>
            <a:xfrm>
              <a:off x="4026432" y="4522456"/>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7" name="Rectangle 56">
              <a:extLst>
                <a:ext uri="{FF2B5EF4-FFF2-40B4-BE49-F238E27FC236}">
                  <a16:creationId xmlns:a16="http://schemas.microsoft.com/office/drawing/2014/main" id="{AC5BCB7A-AF07-459C-FC76-13905107A1AF}"/>
                </a:ext>
              </a:extLst>
            </p:cNvPr>
            <p:cNvSpPr/>
            <p:nvPr/>
          </p:nvSpPr>
          <p:spPr>
            <a:xfrm>
              <a:off x="4540700" y="442379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8" name="Rectangle 57">
              <a:extLst>
                <a:ext uri="{FF2B5EF4-FFF2-40B4-BE49-F238E27FC236}">
                  <a16:creationId xmlns:a16="http://schemas.microsoft.com/office/drawing/2014/main" id="{45C7DD31-0043-DD55-A0DB-6FD181D647A7}"/>
                </a:ext>
              </a:extLst>
            </p:cNvPr>
            <p:cNvSpPr/>
            <p:nvPr/>
          </p:nvSpPr>
          <p:spPr>
            <a:xfrm>
              <a:off x="4824759" y="4555543"/>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9" name="Rectangle 58">
              <a:extLst>
                <a:ext uri="{FF2B5EF4-FFF2-40B4-BE49-F238E27FC236}">
                  <a16:creationId xmlns:a16="http://schemas.microsoft.com/office/drawing/2014/main" id="{21A7FEA2-4007-3244-34FD-F8A752870331}"/>
                </a:ext>
              </a:extLst>
            </p:cNvPr>
            <p:cNvSpPr/>
            <p:nvPr/>
          </p:nvSpPr>
          <p:spPr>
            <a:xfrm>
              <a:off x="5193794" y="4422135"/>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0" name="Rectangle 59">
              <a:extLst>
                <a:ext uri="{FF2B5EF4-FFF2-40B4-BE49-F238E27FC236}">
                  <a16:creationId xmlns:a16="http://schemas.microsoft.com/office/drawing/2014/main" id="{134D4DF3-1FCF-8DDE-0028-BC1900DDFDC6}"/>
                </a:ext>
              </a:extLst>
            </p:cNvPr>
            <p:cNvSpPr/>
            <p:nvPr/>
          </p:nvSpPr>
          <p:spPr>
            <a:xfrm>
              <a:off x="5454327" y="460126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1" name="Rectangle 60">
              <a:extLst>
                <a:ext uri="{FF2B5EF4-FFF2-40B4-BE49-F238E27FC236}">
                  <a16:creationId xmlns:a16="http://schemas.microsoft.com/office/drawing/2014/main" id="{6EDBA522-E609-4E67-8928-161D83B0D9F7}"/>
                </a:ext>
              </a:extLst>
            </p:cNvPr>
            <p:cNvSpPr/>
            <p:nvPr/>
          </p:nvSpPr>
          <p:spPr>
            <a:xfrm>
              <a:off x="6016082" y="444832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2" name="Rectangle 61">
              <a:extLst>
                <a:ext uri="{FF2B5EF4-FFF2-40B4-BE49-F238E27FC236}">
                  <a16:creationId xmlns:a16="http://schemas.microsoft.com/office/drawing/2014/main" id="{82E012B0-E290-04CE-73B2-3148ADE67294}"/>
                </a:ext>
              </a:extLst>
            </p:cNvPr>
            <p:cNvSpPr/>
            <p:nvPr/>
          </p:nvSpPr>
          <p:spPr>
            <a:xfrm>
              <a:off x="6455751" y="457840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3" name="Rectangle 62">
              <a:extLst>
                <a:ext uri="{FF2B5EF4-FFF2-40B4-BE49-F238E27FC236}">
                  <a16:creationId xmlns:a16="http://schemas.microsoft.com/office/drawing/2014/main" id="{5A4E4CC3-9CA9-5540-1E0E-DEE13EEEC7B0}"/>
                </a:ext>
              </a:extLst>
            </p:cNvPr>
            <p:cNvSpPr/>
            <p:nvPr/>
          </p:nvSpPr>
          <p:spPr>
            <a:xfrm>
              <a:off x="6838370" y="4451600"/>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4" name="Rectangle 63">
              <a:extLst>
                <a:ext uri="{FF2B5EF4-FFF2-40B4-BE49-F238E27FC236}">
                  <a16:creationId xmlns:a16="http://schemas.microsoft.com/office/drawing/2014/main" id="{F9B52DD8-ADF5-BA90-6C48-557FDA18B796}"/>
                </a:ext>
              </a:extLst>
            </p:cNvPr>
            <p:cNvSpPr/>
            <p:nvPr/>
          </p:nvSpPr>
          <p:spPr>
            <a:xfrm>
              <a:off x="7440823" y="4440341"/>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5" name="Rectangle 64">
              <a:extLst>
                <a:ext uri="{FF2B5EF4-FFF2-40B4-BE49-F238E27FC236}">
                  <a16:creationId xmlns:a16="http://schemas.microsoft.com/office/drawing/2014/main" id="{2567DCBE-CEFD-9FDC-79EE-F6B6392C7727}"/>
                </a:ext>
              </a:extLst>
            </p:cNvPr>
            <p:cNvSpPr/>
            <p:nvPr/>
          </p:nvSpPr>
          <p:spPr>
            <a:xfrm>
              <a:off x="7617912" y="4592423"/>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6" name="Rectangle 65">
              <a:extLst>
                <a:ext uri="{FF2B5EF4-FFF2-40B4-BE49-F238E27FC236}">
                  <a16:creationId xmlns:a16="http://schemas.microsoft.com/office/drawing/2014/main" id="{636290E2-7C86-299E-3151-9DBC692246D7}"/>
                </a:ext>
              </a:extLst>
            </p:cNvPr>
            <p:cNvSpPr/>
            <p:nvPr/>
          </p:nvSpPr>
          <p:spPr>
            <a:xfrm>
              <a:off x="3686065" y="466314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7" name="Rectangle 66">
              <a:extLst>
                <a:ext uri="{FF2B5EF4-FFF2-40B4-BE49-F238E27FC236}">
                  <a16:creationId xmlns:a16="http://schemas.microsoft.com/office/drawing/2014/main" id="{AF846F8A-7CA5-F95C-E9CC-0000DB33D111}"/>
                </a:ext>
              </a:extLst>
            </p:cNvPr>
            <p:cNvSpPr/>
            <p:nvPr/>
          </p:nvSpPr>
          <p:spPr>
            <a:xfrm>
              <a:off x="2505083" y="463235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grpSp>
      <p:sp>
        <p:nvSpPr>
          <p:cNvPr id="6" name="Rectangle 5">
            <a:extLst>
              <a:ext uri="{FF2B5EF4-FFF2-40B4-BE49-F238E27FC236}">
                <a16:creationId xmlns:a16="http://schemas.microsoft.com/office/drawing/2014/main" id="{AEE722CB-2B67-12C6-14DC-6A8105A4198A}"/>
              </a:ext>
            </a:extLst>
          </p:cNvPr>
          <p:cNvSpPr/>
          <p:nvPr/>
        </p:nvSpPr>
        <p:spPr>
          <a:xfrm>
            <a:off x="0" y="5684547"/>
            <a:ext cx="9144000" cy="5664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800" b="1" dirty="0">
              <a:solidFill>
                <a:schemeClr val="tx1"/>
              </a:solidFill>
              <a:latin typeface="Avenir Next" panose="020B0503020202020204" pitchFamily="34" charset="0"/>
            </a:endParaRPr>
          </a:p>
          <a:p>
            <a:pPr algn="ctr"/>
            <a:r>
              <a:rPr lang="en-CH" sz="2800" b="1" dirty="0">
                <a:solidFill>
                  <a:srgbClr val="629B3C"/>
                </a:solidFill>
                <a:latin typeface="Avenir Next" panose="020B0503020202020204" pitchFamily="34" charset="0"/>
              </a:rPr>
              <a:t>Accurate Mapping</a:t>
            </a:r>
          </a:p>
          <a:p>
            <a:pPr algn="ctr"/>
            <a:r>
              <a:rPr lang="en-CH" sz="2800" b="1" dirty="0">
                <a:solidFill>
                  <a:schemeClr val="tx1"/>
                </a:solidFill>
                <a:latin typeface="Avenir Next" panose="020B0503020202020204" pitchFamily="34" charset="0"/>
              </a:rPr>
              <a:t> </a:t>
            </a:r>
          </a:p>
        </p:txBody>
      </p:sp>
      <p:sp>
        <p:nvSpPr>
          <p:cNvPr id="7" name="TextBox 6">
            <a:extLst>
              <a:ext uri="{FF2B5EF4-FFF2-40B4-BE49-F238E27FC236}">
                <a16:creationId xmlns:a16="http://schemas.microsoft.com/office/drawing/2014/main" id="{2FFCA75A-E737-2ABF-28FD-45E3F33C0F22}"/>
              </a:ext>
            </a:extLst>
          </p:cNvPr>
          <p:cNvSpPr txBox="1"/>
          <p:nvPr/>
        </p:nvSpPr>
        <p:spPr>
          <a:xfrm>
            <a:off x="432497" y="5413773"/>
            <a:ext cx="933335" cy="1107996"/>
          </a:xfrm>
          <a:prstGeom prst="rect">
            <a:avLst/>
          </a:prstGeom>
          <a:noFill/>
        </p:spPr>
        <p:txBody>
          <a:bodyPr wrap="square">
            <a:spAutoFit/>
          </a:bodyPr>
          <a:lstStyle/>
          <a:p>
            <a:r>
              <a:rPr lang="en-CH" sz="6600" b="1" i="0" u="none" strike="noStrike" dirty="0">
                <a:solidFill>
                  <a:srgbClr val="629B3C"/>
                </a:solidFill>
                <a:effectLst/>
                <a:latin typeface="arial" panose="020B0604020202020204" pitchFamily="34" charset="0"/>
              </a:rPr>
              <a:t>✓</a:t>
            </a:r>
            <a:endParaRPr lang="en-CH" sz="7200" dirty="0">
              <a:solidFill>
                <a:srgbClr val="629B3C"/>
              </a:solidFill>
            </a:endParaRPr>
          </a:p>
        </p:txBody>
      </p:sp>
    </p:spTree>
    <p:custDataLst>
      <p:tags r:id="rId1"/>
    </p:custDataLst>
    <p:extLst>
      <p:ext uri="{BB962C8B-B14F-4D97-AF65-F5344CB8AC3E}">
        <p14:creationId xmlns:p14="http://schemas.microsoft.com/office/powerpoint/2010/main" val="57766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30" grpId="0" animBg="1"/>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70EC-E641-4549-A00B-2879D9110069}"/>
              </a:ext>
            </a:extLst>
          </p:cNvPr>
          <p:cNvSpPr>
            <a:spLocks noGrp="1"/>
          </p:cNvSpPr>
          <p:nvPr>
            <p:ph type="title"/>
          </p:nvPr>
        </p:nvSpPr>
        <p:spPr/>
        <p:txBody>
          <a:bodyPr/>
          <a:lstStyle/>
          <a:p>
            <a:r>
              <a:rPr lang="en-CH" dirty="0"/>
              <a:t>AirLift</a:t>
            </a:r>
          </a:p>
        </p:txBody>
      </p:sp>
      <p:sp>
        <p:nvSpPr>
          <p:cNvPr id="3" name="Content Placeholder 2">
            <a:extLst>
              <a:ext uri="{FF2B5EF4-FFF2-40B4-BE49-F238E27FC236}">
                <a16:creationId xmlns:a16="http://schemas.microsoft.com/office/drawing/2014/main" id="{BF4A6C8E-3BC8-BB46-8783-21D3D816B591}"/>
              </a:ext>
            </a:extLst>
          </p:cNvPr>
          <p:cNvSpPr>
            <a:spLocks noGrp="1"/>
          </p:cNvSpPr>
          <p:nvPr>
            <p:ph idx="1"/>
          </p:nvPr>
        </p:nvSpPr>
        <p:spPr/>
        <p:txBody>
          <a:bodyPr/>
          <a:lstStyle/>
          <a:p>
            <a:endParaRPr lang="en-CH"/>
          </a:p>
        </p:txBody>
      </p:sp>
      <p:sp>
        <p:nvSpPr>
          <p:cNvPr id="4" name="TextBox 3">
            <a:extLst>
              <a:ext uri="{FF2B5EF4-FFF2-40B4-BE49-F238E27FC236}">
                <a16:creationId xmlns:a16="http://schemas.microsoft.com/office/drawing/2014/main" id="{FE69A509-2940-AF40-9D93-40CDBCF4F9D6}"/>
              </a:ext>
            </a:extLst>
          </p:cNvPr>
          <p:cNvSpPr txBox="1"/>
          <p:nvPr/>
        </p:nvSpPr>
        <p:spPr>
          <a:xfrm>
            <a:off x="364765" y="1611241"/>
            <a:ext cx="8410073" cy="1539923"/>
          </a:xfrm>
          <a:prstGeom prst="roundRect">
            <a:avLst>
              <a:gd name="adj" fmla="val 4777"/>
            </a:avLst>
          </a:prstGeom>
          <a:solidFill>
            <a:srgbClr val="FFF2CC"/>
          </a:solidFill>
          <a:ln w="57150">
            <a:solidFill>
              <a:srgbClr val="1982C3"/>
            </a:solidFill>
          </a:ln>
        </p:spPr>
        <p:txBody>
          <a:bodyPr wrap="square" rtlCol="0" anchor="ctr" anchorCtr="0">
            <a:noAutofit/>
          </a:bodyPr>
          <a:lstStyle/>
          <a:p>
            <a:pPr lvl="0" algn="ctr" defTabSz="457200">
              <a:lnSpc>
                <a:spcPct val="110000"/>
              </a:lnSpc>
              <a:spcAft>
                <a:spcPts val="300"/>
              </a:spcAft>
              <a:defRPr/>
            </a:pPr>
            <a:r>
              <a:rPr kumimoji="0" lang="en-US" sz="2800" b="1" i="0" u="none" strike="noStrike" kern="1200" cap="none" spc="0" normalizeH="0" baseline="0" noProof="0" dirty="0" err="1">
                <a:ln>
                  <a:noFill/>
                </a:ln>
                <a:effectLst/>
                <a:uLnTx/>
                <a:uFillTx/>
                <a:latin typeface="Avenir Next" panose="020B0503020202020204" pitchFamily="34" charset="0"/>
                <a:cs typeface="Calibri" panose="020F0502020204030204" pitchFamily="34" charset="0"/>
              </a:rPr>
              <a:t>AirLift</a:t>
            </a:r>
            <a:r>
              <a:rPr kumimoji="0" lang="en-US" sz="2800" b="1" i="0" u="none" strike="noStrike" kern="1200" cap="none" spc="0" normalizeH="0" noProof="0" dirty="0">
                <a:ln>
                  <a:noFill/>
                </a:ln>
                <a:effectLst/>
                <a:uLnTx/>
                <a:uFillTx/>
                <a:latin typeface="Avenir Next" panose="020B0503020202020204" pitchFamily="34" charset="0"/>
                <a:cs typeface="Calibri" panose="020F0502020204030204" pitchFamily="34" charset="0"/>
              </a:rPr>
              <a:t> Indexing (Offline)</a:t>
            </a:r>
            <a:endParaRPr kumimoji="0" lang="en-US" sz="2800" b="1" i="0" u="none" strike="noStrike" kern="1200" cap="none" spc="0" normalizeH="0" baseline="0" noProof="0" dirty="0">
              <a:ln>
                <a:noFill/>
              </a:ln>
              <a:effectLst/>
              <a:uLnTx/>
              <a:uFillTx/>
              <a:latin typeface="Avenir Next" panose="020B050302020202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7A91EC6-06D7-EA40-9695-C5559CDEFE9C}"/>
              </a:ext>
            </a:extLst>
          </p:cNvPr>
          <p:cNvSpPr txBox="1"/>
          <p:nvPr/>
        </p:nvSpPr>
        <p:spPr>
          <a:xfrm>
            <a:off x="364764" y="3706836"/>
            <a:ext cx="8410073" cy="1539923"/>
          </a:xfrm>
          <a:prstGeom prst="roundRect">
            <a:avLst>
              <a:gd name="adj" fmla="val 4777"/>
            </a:avLst>
          </a:prstGeom>
          <a:solidFill>
            <a:srgbClr val="FFF2CC"/>
          </a:solidFill>
          <a:ln w="57150">
            <a:solidFill>
              <a:srgbClr val="1982C3"/>
            </a:solidFill>
          </a:ln>
        </p:spPr>
        <p:txBody>
          <a:bodyPr wrap="square" rtlCol="0" anchor="ctr" anchorCtr="0">
            <a:noAutofit/>
          </a:bodyPr>
          <a:lstStyle/>
          <a:p>
            <a:pPr lvl="0" algn="ctr" defTabSz="457200">
              <a:lnSpc>
                <a:spcPct val="110000"/>
              </a:lnSpc>
              <a:spcAft>
                <a:spcPts val="300"/>
              </a:spcAft>
              <a:defRPr/>
            </a:pPr>
            <a:r>
              <a:rPr kumimoji="0" lang="en-US" sz="2800" b="1" i="0" u="none" strike="noStrike" kern="1200" cap="none" spc="0" normalizeH="0" baseline="0" noProof="0" dirty="0" err="1">
                <a:ln>
                  <a:noFill/>
                </a:ln>
                <a:effectLst/>
                <a:uLnTx/>
                <a:uFillTx/>
                <a:latin typeface="Avenir Next" panose="020B0503020202020204" pitchFamily="34" charset="0"/>
                <a:cs typeface="Calibri" panose="020F0502020204030204" pitchFamily="34" charset="0"/>
              </a:rPr>
              <a:t>AirLift</a:t>
            </a:r>
            <a:r>
              <a:rPr kumimoji="0" lang="en-US" sz="2800" b="1" i="0" u="none" strike="noStrike" kern="1200" cap="none" spc="0" normalizeH="0" noProof="0" dirty="0">
                <a:ln>
                  <a:noFill/>
                </a:ln>
                <a:effectLst/>
                <a:uLnTx/>
                <a:uFillTx/>
                <a:latin typeface="Avenir Next" panose="020B0503020202020204" pitchFamily="34" charset="0"/>
                <a:cs typeface="Calibri" panose="020F0502020204030204" pitchFamily="34" charset="0"/>
              </a:rPr>
              <a:t> Mapping</a:t>
            </a:r>
            <a:endParaRPr kumimoji="0" lang="en-US" sz="2800" b="1" i="0" u="none" strike="noStrike" kern="1200" cap="none" spc="0" normalizeH="0" baseline="0" noProof="0" dirty="0">
              <a:ln>
                <a:noFill/>
              </a:ln>
              <a:effectLst/>
              <a:uLnTx/>
              <a:uFillTx/>
              <a:latin typeface="Avenir Next" panose="020B0503020202020204" pitchFamily="34" charset="0"/>
              <a:cs typeface="Calibri" panose="020F0502020204030204" pitchFamily="34" charset="0"/>
            </a:endParaRPr>
          </a:p>
        </p:txBody>
      </p:sp>
    </p:spTree>
    <p:extLst>
      <p:ext uri="{BB962C8B-B14F-4D97-AF65-F5344CB8AC3E}">
        <p14:creationId xmlns:p14="http://schemas.microsoft.com/office/powerpoint/2010/main" val="1353905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Genome Analysis</a:t>
            </a:r>
            <a:endParaRPr lang="en-US" b="1" dirty="0">
              <a:latin typeface="Avenir Next" panose="020B0503020202020204" pitchFamily="34" charset="0"/>
            </a:endParaRPr>
          </a:p>
        </p:txBody>
      </p:sp>
      <p:sp>
        <p:nvSpPr>
          <p:cNvPr id="3" name="Content Placeholder 2"/>
          <p:cNvSpPr>
            <a:spLocks noGrp="1"/>
          </p:cNvSpPr>
          <p:nvPr>
            <p:ph idx="1"/>
          </p:nvPr>
        </p:nvSpPr>
        <p:spPr>
          <a:xfrm>
            <a:off x="189559" y="863068"/>
            <a:ext cx="8874053" cy="1719533"/>
          </a:xfrm>
        </p:spPr>
        <p:txBody>
          <a:bodyPr lIns="91440" tIns="45720" rIns="91440" bIns="45720" anchor="t">
            <a:noAutofit/>
          </a:bodyPr>
          <a:lstStyle/>
          <a:p>
            <a:pPr>
              <a:lnSpc>
                <a:spcPct val="100000"/>
              </a:lnSpc>
              <a:spcBef>
                <a:spcPts val="400"/>
              </a:spcBef>
              <a:buClr>
                <a:schemeClr val="tx1"/>
              </a:buClr>
            </a:pPr>
            <a:r>
              <a:rPr lang="en-US" sz="2200" dirty="0">
                <a:solidFill>
                  <a:srgbClr val="00B050"/>
                </a:solidFill>
                <a:latin typeface="Avenir Next" panose="020B0503020202020204" pitchFamily="34" charset="0"/>
                <a:ea typeface="Segoe UI Symbol" panose="020B0502040204020203" pitchFamily="34" charset="0"/>
                <a:cs typeface="Segoe UI Historic" panose="020B0502040204020203" pitchFamily="34" charset="0"/>
              </a:rPr>
              <a:t>Genome analysis</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is critical for many applications</a:t>
            </a:r>
          </a:p>
          <a:p>
            <a:pPr marL="363538" lvl="1" indent="-185738">
              <a:lnSpc>
                <a:spcPct val="100000"/>
              </a:lnSpc>
              <a:spcBef>
                <a:spcPts val="400"/>
              </a:spcBef>
            </a:pPr>
            <a:r>
              <a:rPr lang="en-US" sz="2200" dirty="0">
                <a:latin typeface="Avenir Next" panose="020B0503020202020204" pitchFamily="34" charset="0"/>
                <a:ea typeface="Segoe UI Symbol" panose="020B0502040204020203" pitchFamily="34" charset="0"/>
                <a:cs typeface="Segoe UI Historic" panose="020B0502040204020203" pitchFamily="34" charset="0"/>
              </a:rPr>
              <a:t>Personalized medicine</a:t>
            </a:r>
          </a:p>
          <a:p>
            <a:pPr marL="363538" lvl="1" indent="-185738">
              <a:lnSpc>
                <a:spcPct val="100000"/>
              </a:lnSpc>
              <a:spcBef>
                <a:spcPts val="400"/>
              </a:spcBef>
            </a:pPr>
            <a:r>
              <a:rPr lang="en-US" sz="2200" dirty="0">
                <a:latin typeface="Avenir Next" panose="020B0503020202020204" pitchFamily="34" charset="0"/>
                <a:ea typeface="Segoe UI Symbol" panose="020B0502040204020203" pitchFamily="34" charset="0"/>
                <a:cs typeface="Segoe UI Historic" panose="020B0502040204020203" pitchFamily="34" charset="0"/>
              </a:rPr>
              <a:t>Outbreak tracing</a:t>
            </a:r>
          </a:p>
          <a:p>
            <a:pPr marL="363538" lvl="1" indent="-185738">
              <a:lnSpc>
                <a:spcPct val="100000"/>
              </a:lnSpc>
              <a:spcBef>
                <a:spcPts val="400"/>
              </a:spcBef>
            </a:pPr>
            <a:r>
              <a:rPr lang="en-US" sz="2200" dirty="0">
                <a:latin typeface="Avenir Next" panose="020B0503020202020204" pitchFamily="34" charset="0"/>
                <a:ea typeface="Segoe UI Symbol" panose="020B0502040204020203" pitchFamily="34" charset="0"/>
                <a:cs typeface="Segoe UI Historic" panose="020B0502040204020203" pitchFamily="34" charset="0"/>
              </a:rPr>
              <a:t>Evolutionary studies</a:t>
            </a:r>
          </a:p>
          <a:p>
            <a:pPr marL="363538" lvl="1" indent="-185738">
              <a:lnSpc>
                <a:spcPct val="100000"/>
              </a:lnSpc>
              <a:spcBef>
                <a:spcPts val="400"/>
              </a:spcBef>
            </a:pPr>
            <a:endParaRPr lang="en-US" sz="2200" dirty="0">
              <a:latin typeface="Avenir Next" panose="020B0503020202020204" pitchFamily="34" charset="0"/>
              <a:ea typeface="Segoe UI Symbol" panose="020B0502040204020203" pitchFamily="34" charset="0"/>
              <a:cs typeface="Segoe UI Historic" panose="020B0502040204020203" pitchFamily="34" charset="0"/>
            </a:endParaRPr>
          </a:p>
          <a:p>
            <a:pPr marL="0" indent="0">
              <a:lnSpc>
                <a:spcPct val="100000"/>
              </a:lnSpc>
              <a:spcBef>
                <a:spcPts val="400"/>
              </a:spcBef>
              <a:buNone/>
            </a:pPr>
            <a:endParaRPr lang="en-US" sz="2200" dirty="0">
              <a:latin typeface="Avenir Next" panose="020B0503020202020204" pitchFamily="34" charset="0"/>
              <a:ea typeface="Segoe UI Symbol" panose="020B0502040204020203" pitchFamily="34" charset="0"/>
              <a:cs typeface="Segoe UI Historic" panose="020B0502040204020203" pitchFamily="34" charset="0"/>
            </a:endParaRPr>
          </a:p>
        </p:txBody>
      </p:sp>
      <p:sp>
        <p:nvSpPr>
          <p:cNvPr id="10" name="Content Placeholder 2">
            <a:extLst>
              <a:ext uri="{FF2B5EF4-FFF2-40B4-BE49-F238E27FC236}">
                <a16:creationId xmlns:a16="http://schemas.microsoft.com/office/drawing/2014/main" id="{F815FE1A-BB38-2142-8A4D-60A48A5EF603}"/>
              </a:ext>
            </a:extLst>
          </p:cNvPr>
          <p:cNvSpPr txBox="1">
            <a:spLocks/>
          </p:cNvSpPr>
          <p:nvPr/>
        </p:nvSpPr>
        <p:spPr>
          <a:xfrm>
            <a:off x="189559" y="2760516"/>
            <a:ext cx="8874054" cy="595121"/>
          </a:xfrm>
          <a:prstGeom prst="rect">
            <a:avLst/>
          </a:prstGeom>
        </p:spPr>
        <p:txBody>
          <a:bodyPr lIns="91440" tIns="45720" rIns="91440" bIns="45720" anchor="t">
            <a:noAutofit/>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800" kern="1200">
                <a:solidFill>
                  <a:schemeClr val="tx1"/>
                </a:solidFill>
                <a:latin typeface="Corbel" panose="020B0503020204020204" pitchFamily="34"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400" kern="1200">
                <a:solidFill>
                  <a:schemeClr val="tx1"/>
                </a:solidFill>
                <a:latin typeface="Corbel" panose="020B0503020204020204" pitchFamily="34"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2200" dirty="0">
                <a:latin typeface="Avenir Next" panose="020B0503020202020204" pitchFamily="34" charset="0"/>
                <a:ea typeface="Segoe UI Symbol" panose="020B0502040204020203" pitchFamily="34" charset="0"/>
                <a:cs typeface="Segoe UI Historic" panose="020B0502040204020203" pitchFamily="34" charset="0"/>
              </a:rPr>
              <a:t> Genome sequencing machines extract smaller fragments of the original DNA sequence, known as </a:t>
            </a:r>
            <a:r>
              <a:rPr lang="en-US" sz="2200" b="1" dirty="0">
                <a:solidFill>
                  <a:srgbClr val="F49514"/>
                </a:solidFill>
                <a:latin typeface="Avenir Next" panose="020B0503020202020204" pitchFamily="34" charset="0"/>
                <a:ea typeface="Segoe UI Symbol" panose="020B0502040204020203" pitchFamily="34" charset="0"/>
                <a:cs typeface="Segoe UI Historic" panose="020B0502040204020203" pitchFamily="34" charset="0"/>
              </a:rPr>
              <a:t>reads</a:t>
            </a:r>
          </a:p>
        </p:txBody>
      </p:sp>
      <p:sp>
        <p:nvSpPr>
          <p:cNvPr id="11" name="Rectangle 10">
            <a:extLst>
              <a:ext uri="{FF2B5EF4-FFF2-40B4-BE49-F238E27FC236}">
                <a16:creationId xmlns:a16="http://schemas.microsoft.com/office/drawing/2014/main" id="{44FB9218-7DD0-5845-B052-E2FFA1804358}"/>
              </a:ext>
            </a:extLst>
          </p:cNvPr>
          <p:cNvSpPr/>
          <p:nvPr/>
        </p:nvSpPr>
        <p:spPr>
          <a:xfrm>
            <a:off x="570224" y="4809030"/>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p>
        </p:txBody>
      </p:sp>
      <p:sp>
        <p:nvSpPr>
          <p:cNvPr id="12" name="Rectangle 11">
            <a:extLst>
              <a:ext uri="{FF2B5EF4-FFF2-40B4-BE49-F238E27FC236}">
                <a16:creationId xmlns:a16="http://schemas.microsoft.com/office/drawing/2014/main" id="{06B736E1-D666-6747-9664-54E019AB94D5}"/>
              </a:ext>
            </a:extLst>
          </p:cNvPr>
          <p:cNvSpPr/>
          <p:nvPr/>
        </p:nvSpPr>
        <p:spPr>
          <a:xfrm>
            <a:off x="570224" y="5063423"/>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a:t>
            </a:r>
            <a:endParaRPr lang="en-CH" sz="1600" b="1" dirty="0">
              <a:solidFill>
                <a:schemeClr val="accent1"/>
              </a:solidFill>
              <a:latin typeface="Corbel" panose="020B0503020204020204" pitchFamily="34" charset="0"/>
            </a:endParaRPr>
          </a:p>
        </p:txBody>
      </p:sp>
      <p:sp>
        <p:nvSpPr>
          <p:cNvPr id="13" name="Rectangle 12">
            <a:extLst>
              <a:ext uri="{FF2B5EF4-FFF2-40B4-BE49-F238E27FC236}">
                <a16:creationId xmlns:a16="http://schemas.microsoft.com/office/drawing/2014/main" id="{4242A33C-4BB8-3E43-A6CE-61C369794D9E}"/>
              </a:ext>
            </a:extLst>
          </p:cNvPr>
          <p:cNvSpPr/>
          <p:nvPr/>
        </p:nvSpPr>
        <p:spPr>
          <a:xfrm>
            <a:off x="570224" y="5572209"/>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endParaRPr lang="en-CH" sz="1600" b="1" dirty="0">
              <a:solidFill>
                <a:schemeClr val="accent1"/>
              </a:solidFill>
              <a:latin typeface="Corbel" panose="020B0503020204020204" pitchFamily="34" charset="0"/>
            </a:endParaRPr>
          </a:p>
        </p:txBody>
      </p:sp>
      <p:sp>
        <p:nvSpPr>
          <p:cNvPr id="14" name="Rectangle 13">
            <a:extLst>
              <a:ext uri="{FF2B5EF4-FFF2-40B4-BE49-F238E27FC236}">
                <a16:creationId xmlns:a16="http://schemas.microsoft.com/office/drawing/2014/main" id="{CFE13979-6503-E049-9F12-5FE9B5A36DD3}"/>
              </a:ext>
            </a:extLst>
          </p:cNvPr>
          <p:cNvSpPr/>
          <p:nvPr/>
        </p:nvSpPr>
        <p:spPr>
          <a:xfrm>
            <a:off x="570224" y="5317816"/>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chemeClr val="accent1"/>
                </a:solidFill>
                <a:latin typeface="Corbel" panose="020B0503020204020204" pitchFamily="34" charset="0"/>
              </a:rPr>
              <a:t>G</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a:t>
            </a:r>
          </a:p>
        </p:txBody>
      </p:sp>
      <p:sp>
        <p:nvSpPr>
          <p:cNvPr id="15" name="Rectangle 14">
            <a:extLst>
              <a:ext uri="{FF2B5EF4-FFF2-40B4-BE49-F238E27FC236}">
                <a16:creationId xmlns:a16="http://schemas.microsoft.com/office/drawing/2014/main" id="{2044BF05-2BAB-A648-B788-3BA86E3F8C8C}"/>
              </a:ext>
            </a:extLst>
          </p:cNvPr>
          <p:cNvSpPr/>
          <p:nvPr/>
        </p:nvSpPr>
        <p:spPr>
          <a:xfrm>
            <a:off x="451412" y="4676167"/>
            <a:ext cx="1740799" cy="1215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5" name="Content Placeholder 4">
            <a:extLst>
              <a:ext uri="{FF2B5EF4-FFF2-40B4-BE49-F238E27FC236}">
                <a16:creationId xmlns:a16="http://schemas.microsoft.com/office/drawing/2014/main" id="{174E182B-DF51-EA4D-9F3F-0E7845682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45" y="3605258"/>
            <a:ext cx="904357" cy="2141818"/>
          </a:xfrm>
          <a:prstGeom prst="rect">
            <a:avLst/>
          </a:prstGeom>
        </p:spPr>
      </p:pic>
      <p:sp>
        <p:nvSpPr>
          <p:cNvPr id="17" name="Rectangle 16">
            <a:extLst>
              <a:ext uri="{FF2B5EF4-FFF2-40B4-BE49-F238E27FC236}">
                <a16:creationId xmlns:a16="http://schemas.microsoft.com/office/drawing/2014/main" id="{E5524454-8CB9-E644-9409-4448FEB49E0C}"/>
              </a:ext>
            </a:extLst>
          </p:cNvPr>
          <p:cNvSpPr/>
          <p:nvPr/>
        </p:nvSpPr>
        <p:spPr>
          <a:xfrm>
            <a:off x="1151525" y="4228818"/>
            <a:ext cx="717518" cy="43491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Rectangle 35">
            <a:extLst>
              <a:ext uri="{FF2B5EF4-FFF2-40B4-BE49-F238E27FC236}">
                <a16:creationId xmlns:a16="http://schemas.microsoft.com/office/drawing/2014/main" id="{D3D92D60-0D12-1A41-8197-821B2A9ABC80}"/>
              </a:ext>
            </a:extLst>
          </p:cNvPr>
          <p:cNvSpPr/>
          <p:nvPr/>
        </p:nvSpPr>
        <p:spPr>
          <a:xfrm>
            <a:off x="1196264" y="4984763"/>
            <a:ext cx="177666" cy="97517"/>
          </a:xfrm>
          <a:prstGeom prst="rect">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Rectangle 36">
            <a:extLst>
              <a:ext uri="{FF2B5EF4-FFF2-40B4-BE49-F238E27FC236}">
                <a16:creationId xmlns:a16="http://schemas.microsoft.com/office/drawing/2014/main" id="{0A3B4989-5B4B-584A-93F5-ABDDBE3BBB01}"/>
              </a:ext>
            </a:extLst>
          </p:cNvPr>
          <p:cNvSpPr/>
          <p:nvPr/>
        </p:nvSpPr>
        <p:spPr>
          <a:xfrm>
            <a:off x="2448325" y="4984763"/>
            <a:ext cx="177666" cy="97517"/>
          </a:xfrm>
          <a:prstGeom prst="rect">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7AD306F1-20ED-E849-8967-E6CDB4C006FA}"/>
              </a:ext>
            </a:extLst>
          </p:cNvPr>
          <p:cNvSpPr/>
          <p:nvPr/>
        </p:nvSpPr>
        <p:spPr>
          <a:xfrm>
            <a:off x="1071764" y="4423877"/>
            <a:ext cx="825221" cy="580816"/>
          </a:xfrm>
          <a:prstGeom prst="rect">
            <a:avLst/>
          </a:prstGeom>
          <a:solidFill>
            <a:schemeClr val="accent1">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Rectangle 3">
            <a:extLst>
              <a:ext uri="{FF2B5EF4-FFF2-40B4-BE49-F238E27FC236}">
                <a16:creationId xmlns:a16="http://schemas.microsoft.com/office/drawing/2014/main" id="{66FE3A6F-9729-8843-A18F-62E730626D30}"/>
              </a:ext>
            </a:extLst>
          </p:cNvPr>
          <p:cNvSpPr/>
          <p:nvPr/>
        </p:nvSpPr>
        <p:spPr>
          <a:xfrm>
            <a:off x="1821422" y="4005331"/>
            <a:ext cx="904357" cy="1000471"/>
          </a:xfrm>
          <a:prstGeom prst="rect">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E937FC2-94C2-124F-BDB7-3DB51B150DA9}"/>
              </a:ext>
            </a:extLst>
          </p:cNvPr>
          <p:cNvSpPr/>
          <p:nvPr/>
        </p:nvSpPr>
        <p:spPr>
          <a:xfrm>
            <a:off x="1917974" y="4089227"/>
            <a:ext cx="717518" cy="355629"/>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7" name="Straight Connector 6">
            <a:extLst>
              <a:ext uri="{FF2B5EF4-FFF2-40B4-BE49-F238E27FC236}">
                <a16:creationId xmlns:a16="http://schemas.microsoft.com/office/drawing/2014/main" id="{3D70E1AB-5CC3-EB41-B2D3-B7A38BC5A709}"/>
              </a:ext>
            </a:extLst>
          </p:cNvPr>
          <p:cNvCxnSpPr>
            <a:cxnSpLocks/>
            <a:stCxn id="18" idx="1"/>
            <a:endCxn id="18" idx="0"/>
          </p:cNvCxnSpPr>
          <p:nvPr/>
        </p:nvCxnSpPr>
        <p:spPr>
          <a:xfrm flipV="1">
            <a:off x="1917974" y="4089227"/>
            <a:ext cx="358759" cy="17781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713C11-9BF9-F749-AC9F-C450F1124070}"/>
              </a:ext>
            </a:extLst>
          </p:cNvPr>
          <p:cNvCxnSpPr>
            <a:cxnSpLocks/>
          </p:cNvCxnSpPr>
          <p:nvPr/>
        </p:nvCxnSpPr>
        <p:spPr>
          <a:xfrm flipV="1">
            <a:off x="1896985" y="4109760"/>
            <a:ext cx="522122" cy="2543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39AAC5-B67B-064E-B4D8-190599F6AB21}"/>
              </a:ext>
            </a:extLst>
          </p:cNvPr>
          <p:cNvCxnSpPr>
            <a:cxnSpLocks/>
          </p:cNvCxnSpPr>
          <p:nvPr/>
        </p:nvCxnSpPr>
        <p:spPr>
          <a:xfrm>
            <a:off x="1821422" y="4540292"/>
            <a:ext cx="904357"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F4556F1-DA3B-9547-962C-8D39B7B5A173}"/>
              </a:ext>
            </a:extLst>
          </p:cNvPr>
          <p:cNvCxnSpPr>
            <a:cxnSpLocks/>
          </p:cNvCxnSpPr>
          <p:nvPr/>
        </p:nvCxnSpPr>
        <p:spPr>
          <a:xfrm>
            <a:off x="2419107" y="4663734"/>
            <a:ext cx="0" cy="340959"/>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5F906E-E108-6A47-8529-16104D4FF92B}"/>
              </a:ext>
            </a:extLst>
          </p:cNvPr>
          <p:cNvCxnSpPr>
            <a:cxnSpLocks/>
          </p:cNvCxnSpPr>
          <p:nvPr/>
        </p:nvCxnSpPr>
        <p:spPr>
          <a:xfrm>
            <a:off x="1821422" y="4676167"/>
            <a:ext cx="904357"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0F551C3-8A96-B248-8672-E65E34BFAAB0}"/>
              </a:ext>
            </a:extLst>
          </p:cNvPr>
          <p:cNvSpPr/>
          <p:nvPr/>
        </p:nvSpPr>
        <p:spPr>
          <a:xfrm flipV="1">
            <a:off x="1906398" y="4596872"/>
            <a:ext cx="4629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extBox 7">
            <a:extLst>
              <a:ext uri="{FF2B5EF4-FFF2-40B4-BE49-F238E27FC236}">
                <a16:creationId xmlns:a16="http://schemas.microsoft.com/office/drawing/2014/main" id="{4A04708D-63ED-D295-ADFB-49AB62EC2A13}"/>
              </a:ext>
            </a:extLst>
          </p:cNvPr>
          <p:cNvSpPr txBox="1"/>
          <p:nvPr/>
        </p:nvSpPr>
        <p:spPr>
          <a:xfrm>
            <a:off x="4626585" y="5102372"/>
            <a:ext cx="1038795" cy="430887"/>
          </a:xfrm>
          <a:prstGeom prst="rect">
            <a:avLst/>
          </a:prstGeom>
          <a:noFill/>
        </p:spPr>
        <p:txBody>
          <a:bodyPr wrap="square" rtlCol="0">
            <a:spAutoFit/>
          </a:bodyPr>
          <a:lstStyle/>
          <a:p>
            <a:pPr algn="ctr"/>
            <a:r>
              <a:rPr lang="en-CH" sz="2200" b="1" dirty="0">
                <a:solidFill>
                  <a:srgbClr val="F49514"/>
                </a:solidFill>
                <a:latin typeface="Avenir Next" panose="020B0503020202020204" pitchFamily="34" charset="0"/>
              </a:rPr>
              <a:t>Reads</a:t>
            </a:r>
          </a:p>
        </p:txBody>
      </p:sp>
      <p:cxnSp>
        <p:nvCxnSpPr>
          <p:cNvPr id="9" name="Straight Arrow Connector 8">
            <a:extLst>
              <a:ext uri="{FF2B5EF4-FFF2-40B4-BE49-F238E27FC236}">
                <a16:creationId xmlns:a16="http://schemas.microsoft.com/office/drawing/2014/main" id="{30FE2D8C-F4A9-1255-9596-913BBC0BA2EF}"/>
              </a:ext>
            </a:extLst>
          </p:cNvPr>
          <p:cNvCxnSpPr>
            <a:cxnSpLocks/>
            <a:stCxn id="8" idx="0"/>
          </p:cNvCxnSpPr>
          <p:nvPr/>
        </p:nvCxnSpPr>
        <p:spPr>
          <a:xfrm flipH="1" flipV="1">
            <a:off x="4731026" y="4809030"/>
            <a:ext cx="414957" cy="293342"/>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C97AE26-CC6E-2834-BE08-D1ABD321EDFA}"/>
              </a:ext>
            </a:extLst>
          </p:cNvPr>
          <p:cNvCxnSpPr>
            <a:cxnSpLocks/>
            <a:stCxn id="8" idx="0"/>
          </p:cNvCxnSpPr>
          <p:nvPr/>
        </p:nvCxnSpPr>
        <p:spPr>
          <a:xfrm flipV="1">
            <a:off x="5145983" y="4642591"/>
            <a:ext cx="839950" cy="459781"/>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7325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Tn>
                        </p:par>
                      </p:childTnLst>
                    </p:cTn>
                  </p:par>
                  <p:par>
                    <p:cTn id="15" fill="hold">
                      <p:stCondLst>
                        <p:cond delay="indefinite"/>
                      </p:stCondLst>
                      <p:childTnLst>
                        <p:par>
                          <p:cTn id="16" fill="hold">
                            <p:stCondLst>
                              <p:cond delay="0"/>
                            </p:stCondLst>
                          </p:cTn>
                        </p:par>
                      </p:childTnLst>
                    </p:cTn>
                  </p:par>
                  <p:par>
                    <p:cTn id="17" fill="hold">
                      <p:stCondLst>
                        <p:cond delay="indefinite"/>
                      </p:stCondLst>
                      <p:childTnLst>
                        <p:par>
                          <p:cTn id="18" fill="hold">
                            <p:stCondLst>
                              <p:cond delay="0"/>
                            </p:stCond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0" nodeType="clickEffect">
                                  <p:stCondLst>
                                    <p:cond delay="0"/>
                                  </p:stCondLst>
                                  <p:childTnLst>
                                    <p:animMotion origin="layout" path="M 3.05556E-6 -7.40741E-7 L 0.24444 -0.0787 " pathEditMode="relative" rAng="0" ptsTypes="AA">
                                      <p:cBhvr>
                                        <p:cTn id="52" dur="500" fill="hold"/>
                                        <p:tgtEl>
                                          <p:spTgt spid="11"/>
                                        </p:tgtEl>
                                        <p:attrNameLst>
                                          <p:attrName>ppt_x</p:attrName>
                                          <p:attrName>ppt_y</p:attrName>
                                        </p:attrNameLst>
                                      </p:cBhvr>
                                      <p:rCtr x="12222" y="-3935"/>
                                    </p:animMotion>
                                  </p:childTnLst>
                                </p:cTn>
                              </p:par>
                              <p:par>
                                <p:cTn id="53" presetID="0" presetClass="path" presetSubtype="0" accel="50000" decel="50000" fill="hold" grpId="0" nodeType="withEffect">
                                  <p:stCondLst>
                                    <p:cond delay="0"/>
                                  </p:stCondLst>
                                  <p:childTnLst>
                                    <p:animMotion origin="layout" path="M 0.0007 -0.00047 L 0.29862 -0.06829 " pathEditMode="relative" rAng="0" ptsTypes="AA">
                                      <p:cBhvr>
                                        <p:cTn id="54" dur="500" fill="hold"/>
                                        <p:tgtEl>
                                          <p:spTgt spid="12"/>
                                        </p:tgtEl>
                                        <p:attrNameLst>
                                          <p:attrName>ppt_x</p:attrName>
                                          <p:attrName>ppt_y</p:attrName>
                                        </p:attrNameLst>
                                      </p:cBhvr>
                                      <p:rCtr x="14896" y="-3403"/>
                                    </p:animMotion>
                                  </p:childTnLst>
                                </p:cTn>
                              </p:par>
                              <p:par>
                                <p:cTn id="55" presetID="0" presetClass="path" presetSubtype="0" accel="50000" decel="50000" fill="hold" grpId="0" nodeType="withEffect">
                                  <p:stCondLst>
                                    <p:cond delay="0"/>
                                  </p:stCondLst>
                                  <p:childTnLst>
                                    <p:animMotion origin="layout" path="M -0.03263 -0.07222 L 0.56337 -0.18935 " pathEditMode="relative" rAng="0" ptsTypes="AA">
                                      <p:cBhvr>
                                        <p:cTn id="56" dur="500" fill="hold"/>
                                        <p:tgtEl>
                                          <p:spTgt spid="14"/>
                                        </p:tgtEl>
                                        <p:attrNameLst>
                                          <p:attrName>ppt_x</p:attrName>
                                          <p:attrName>ppt_y</p:attrName>
                                        </p:attrNameLst>
                                      </p:cBhvr>
                                      <p:rCtr x="29792" y="-5856"/>
                                    </p:animMotion>
                                  </p:childTnLst>
                                </p:cTn>
                              </p:par>
                              <p:par>
                                <p:cTn id="57" presetID="0" presetClass="path" presetSubtype="0" accel="50000" decel="50000" fill="hold" grpId="0" nodeType="withEffect">
                                  <p:stCondLst>
                                    <p:cond delay="0"/>
                                  </p:stCondLst>
                                  <p:childTnLst>
                                    <p:animMotion origin="layout" path="M -4.44444E-6 -0.00023 L 0.5941 -0.15393 " pathEditMode="relative" rAng="0" ptsTypes="AA">
                                      <p:cBhvr>
                                        <p:cTn id="58" dur="500" fill="hold"/>
                                        <p:tgtEl>
                                          <p:spTgt spid="13"/>
                                        </p:tgtEl>
                                        <p:attrNameLst>
                                          <p:attrName>ppt_x</p:attrName>
                                          <p:attrName>ppt_y</p:attrName>
                                        </p:attrNameLst>
                                      </p:cBhvr>
                                      <p:rCtr x="29705" y="-7685"/>
                                    </p:animMotion>
                                  </p:childTnLst>
                                </p:cTn>
                              </p:par>
                              <p:par>
                                <p:cTn id="59" presetID="1"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build="p"/>
      <p:bldP spid="11" grpId="0" animBg="1"/>
      <p:bldP spid="12" grpId="0" animBg="1"/>
      <p:bldP spid="13" grpId="0" animBg="1"/>
      <p:bldP spid="14" grpId="0" animBg="1"/>
      <p:bldP spid="17" grpId="0" animBg="1"/>
      <p:bldP spid="36" grpId="0" animBg="1"/>
      <p:bldP spid="37" grpId="0" animBg="1"/>
      <p:bldP spid="16" grpId="0" animBg="1"/>
      <p:bldP spid="4" grpId="0" animBg="1"/>
      <p:bldP spid="18" grpId="0" animBg="1"/>
      <p:bldP spid="35"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70EC-E641-4549-A00B-2879D9110069}"/>
              </a:ext>
            </a:extLst>
          </p:cNvPr>
          <p:cNvSpPr>
            <a:spLocks noGrp="1"/>
          </p:cNvSpPr>
          <p:nvPr>
            <p:ph type="title"/>
          </p:nvPr>
        </p:nvSpPr>
        <p:spPr/>
        <p:txBody>
          <a:bodyPr/>
          <a:lstStyle/>
          <a:p>
            <a:r>
              <a:rPr lang="en-CH" dirty="0"/>
              <a:t>AirLift</a:t>
            </a:r>
          </a:p>
        </p:txBody>
      </p:sp>
      <p:sp>
        <p:nvSpPr>
          <p:cNvPr id="3" name="Content Placeholder 2">
            <a:extLst>
              <a:ext uri="{FF2B5EF4-FFF2-40B4-BE49-F238E27FC236}">
                <a16:creationId xmlns:a16="http://schemas.microsoft.com/office/drawing/2014/main" id="{BF4A6C8E-3BC8-BB46-8783-21D3D816B591}"/>
              </a:ext>
            </a:extLst>
          </p:cNvPr>
          <p:cNvSpPr>
            <a:spLocks noGrp="1"/>
          </p:cNvSpPr>
          <p:nvPr>
            <p:ph idx="1"/>
          </p:nvPr>
        </p:nvSpPr>
        <p:spPr/>
        <p:txBody>
          <a:bodyPr/>
          <a:lstStyle/>
          <a:p>
            <a:endParaRPr lang="en-CH" dirty="0"/>
          </a:p>
        </p:txBody>
      </p:sp>
      <p:sp>
        <p:nvSpPr>
          <p:cNvPr id="4" name="TextBox 3">
            <a:extLst>
              <a:ext uri="{FF2B5EF4-FFF2-40B4-BE49-F238E27FC236}">
                <a16:creationId xmlns:a16="http://schemas.microsoft.com/office/drawing/2014/main" id="{FE69A509-2940-AF40-9D93-40CDBCF4F9D6}"/>
              </a:ext>
            </a:extLst>
          </p:cNvPr>
          <p:cNvSpPr txBox="1"/>
          <p:nvPr/>
        </p:nvSpPr>
        <p:spPr>
          <a:xfrm>
            <a:off x="364765" y="1611241"/>
            <a:ext cx="8410073" cy="1539923"/>
          </a:xfrm>
          <a:prstGeom prst="roundRect">
            <a:avLst>
              <a:gd name="adj" fmla="val 4777"/>
            </a:avLst>
          </a:prstGeom>
          <a:solidFill>
            <a:srgbClr val="FFF2CC"/>
          </a:solidFill>
          <a:ln w="57150">
            <a:solidFill>
              <a:srgbClr val="1982C3"/>
            </a:solidFill>
          </a:ln>
        </p:spPr>
        <p:txBody>
          <a:bodyPr wrap="square" rtlCol="0" anchor="ctr" anchorCtr="0">
            <a:noAutofit/>
          </a:bodyPr>
          <a:lstStyle/>
          <a:p>
            <a:pPr lvl="0" algn="ctr" defTabSz="457200">
              <a:lnSpc>
                <a:spcPct val="110000"/>
              </a:lnSpc>
              <a:spcAft>
                <a:spcPts val="300"/>
              </a:spcAft>
              <a:defRPr/>
            </a:pPr>
            <a:r>
              <a:rPr kumimoji="0" lang="en-US" sz="2800" b="1" i="0" u="none" strike="noStrike" kern="1200" cap="none" spc="0" normalizeH="0" baseline="0" noProof="0" dirty="0" err="1">
                <a:ln>
                  <a:noFill/>
                </a:ln>
                <a:effectLst/>
                <a:uLnTx/>
                <a:uFillTx/>
                <a:latin typeface="Avenir Next" panose="020B0503020202020204" pitchFamily="34" charset="0"/>
                <a:cs typeface="Calibri" panose="020F0502020204030204" pitchFamily="34" charset="0"/>
              </a:rPr>
              <a:t>AirLift</a:t>
            </a:r>
            <a:r>
              <a:rPr kumimoji="0" lang="en-US" sz="2800" b="1" i="0" u="none" strike="noStrike" kern="1200" cap="none" spc="0" normalizeH="0" noProof="0" dirty="0">
                <a:ln>
                  <a:noFill/>
                </a:ln>
                <a:effectLst/>
                <a:uLnTx/>
                <a:uFillTx/>
                <a:latin typeface="Avenir Next" panose="020B0503020202020204" pitchFamily="34" charset="0"/>
                <a:cs typeface="Calibri" panose="020F0502020204030204" pitchFamily="34" charset="0"/>
              </a:rPr>
              <a:t> Indexing (Offline)</a:t>
            </a:r>
            <a:endParaRPr kumimoji="0" lang="en-US" sz="2800" b="1" i="0" u="none" strike="noStrike" kern="1200" cap="none" spc="0" normalizeH="0" baseline="0" noProof="0" dirty="0">
              <a:ln>
                <a:noFill/>
              </a:ln>
              <a:effectLst/>
              <a:uLnTx/>
              <a:uFillTx/>
              <a:latin typeface="Avenir Next" panose="020B050302020202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7A91EC6-06D7-EA40-9695-C5559CDEFE9C}"/>
              </a:ext>
            </a:extLst>
          </p:cNvPr>
          <p:cNvSpPr txBox="1"/>
          <p:nvPr/>
        </p:nvSpPr>
        <p:spPr>
          <a:xfrm>
            <a:off x="364764" y="3706836"/>
            <a:ext cx="8410073" cy="1539923"/>
          </a:xfrm>
          <a:prstGeom prst="roundRect">
            <a:avLst>
              <a:gd name="adj" fmla="val 4777"/>
            </a:avLst>
          </a:prstGeom>
          <a:solidFill>
            <a:srgbClr val="FFF2CC"/>
          </a:solidFill>
          <a:ln w="57150">
            <a:solidFill>
              <a:srgbClr val="1982C3"/>
            </a:solidFill>
          </a:ln>
        </p:spPr>
        <p:txBody>
          <a:bodyPr wrap="square" rtlCol="0" anchor="ctr" anchorCtr="0">
            <a:noAutofit/>
          </a:bodyPr>
          <a:lstStyle/>
          <a:p>
            <a:pPr lvl="0" algn="ctr" defTabSz="457200">
              <a:lnSpc>
                <a:spcPct val="110000"/>
              </a:lnSpc>
              <a:spcAft>
                <a:spcPts val="300"/>
              </a:spcAft>
              <a:defRPr/>
            </a:pPr>
            <a:r>
              <a:rPr kumimoji="0" lang="en-US" sz="2800" b="1" i="0" u="none" strike="noStrike" kern="1200" cap="none" spc="0" normalizeH="0" baseline="0" noProof="0" dirty="0" err="1">
                <a:ln>
                  <a:noFill/>
                </a:ln>
                <a:effectLst/>
                <a:uLnTx/>
                <a:uFillTx/>
                <a:latin typeface="Avenir Next" panose="020B0503020202020204" pitchFamily="34" charset="0"/>
                <a:cs typeface="Calibri" panose="020F0502020204030204" pitchFamily="34" charset="0"/>
              </a:rPr>
              <a:t>AirLift</a:t>
            </a:r>
            <a:r>
              <a:rPr kumimoji="0" lang="en-US" sz="2800" b="1" i="0" u="none" strike="noStrike" kern="1200" cap="none" spc="0" normalizeH="0" noProof="0" dirty="0">
                <a:ln>
                  <a:noFill/>
                </a:ln>
                <a:effectLst/>
                <a:uLnTx/>
                <a:uFillTx/>
                <a:latin typeface="Avenir Next" panose="020B0503020202020204" pitchFamily="34" charset="0"/>
                <a:cs typeface="Calibri" panose="020F0502020204030204" pitchFamily="34" charset="0"/>
              </a:rPr>
              <a:t> Mapping</a:t>
            </a:r>
            <a:endParaRPr kumimoji="0" lang="en-US" sz="2800" b="1" i="0" u="none" strike="noStrike" kern="1200" cap="none" spc="0" normalizeH="0" baseline="0" noProof="0" dirty="0">
              <a:ln>
                <a:noFill/>
              </a:ln>
              <a:effectLst/>
              <a:uLnTx/>
              <a:uFillTx/>
              <a:latin typeface="Avenir Next" panose="020B050302020202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4C9B340-31BC-1250-04FA-AC8D007B4A68}"/>
              </a:ext>
            </a:extLst>
          </p:cNvPr>
          <p:cNvSpPr txBox="1"/>
          <p:nvPr/>
        </p:nvSpPr>
        <p:spPr>
          <a:xfrm>
            <a:off x="364763" y="3706835"/>
            <a:ext cx="8410073" cy="1539923"/>
          </a:xfrm>
          <a:prstGeom prst="roundRect">
            <a:avLst>
              <a:gd name="adj" fmla="val 4777"/>
            </a:avLst>
          </a:prstGeom>
          <a:solidFill>
            <a:srgbClr val="FFFFFF">
              <a:alpha val="80392"/>
            </a:srgbClr>
          </a:solidFill>
          <a:ln w="57150">
            <a:solidFill>
              <a:srgbClr val="FFFFFF">
                <a:alpha val="76863"/>
              </a:srgbClr>
            </a:solidFill>
          </a:ln>
        </p:spPr>
        <p:txBody>
          <a:bodyPr wrap="square" rtlCol="0" anchor="ctr" anchorCtr="0">
            <a:noAutofit/>
          </a:bodyPr>
          <a:lstStyle/>
          <a:p>
            <a:pPr lvl="0" algn="ctr" defTabSz="457200">
              <a:lnSpc>
                <a:spcPct val="110000"/>
              </a:lnSpc>
              <a:spcAft>
                <a:spcPts val="300"/>
              </a:spcAft>
              <a:defRPr/>
            </a:pPr>
            <a:endParaRPr kumimoji="0" lang="en-US" sz="2800" b="1" i="0" u="none" strike="noStrike" kern="1200" cap="none" spc="0" normalizeH="0" baseline="0" noProof="0" dirty="0">
              <a:ln>
                <a:noFill/>
              </a:ln>
              <a:solidFill>
                <a:schemeClr val="accent6">
                  <a:lumMod val="75000"/>
                </a:schemeClr>
              </a:solidFill>
              <a:effectLst/>
              <a:uLnTx/>
              <a:uFillTx/>
              <a:latin typeface="Avenir Next" panose="020B0503020202020204" pitchFamily="34" charset="0"/>
              <a:cs typeface="Calibri" panose="020F0502020204030204" pitchFamily="34" charset="0"/>
            </a:endParaRPr>
          </a:p>
        </p:txBody>
      </p:sp>
    </p:spTree>
    <p:extLst>
      <p:ext uri="{BB962C8B-B14F-4D97-AF65-F5344CB8AC3E}">
        <p14:creationId xmlns:p14="http://schemas.microsoft.com/office/powerpoint/2010/main" val="1740955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venir Next" panose="020B0503020202020204" pitchFamily="34" charset="0"/>
              </a:rPr>
              <a:t>AirLift</a:t>
            </a:r>
            <a:r>
              <a:rPr lang="en-US" dirty="0">
                <a:latin typeface="Avenir Next" panose="020B0503020202020204" pitchFamily="34" charset="0"/>
              </a:rPr>
              <a:t> Indexing (Offline)</a:t>
            </a:r>
            <a:endParaRPr lang="en-US" b="1" dirty="0">
              <a:latin typeface="Avenir Next" panose="020B0503020202020204" pitchFamily="34" charset="0"/>
            </a:endParaRPr>
          </a:p>
        </p:txBody>
      </p:sp>
      <p:pic>
        <p:nvPicPr>
          <p:cNvPr id="4" name="Picture 3" descr="A picture containing timeline&#10;&#10;Description automatically generated">
            <a:extLst>
              <a:ext uri="{FF2B5EF4-FFF2-40B4-BE49-F238E27FC236}">
                <a16:creationId xmlns:a16="http://schemas.microsoft.com/office/drawing/2014/main" id="{3034A8EB-4B42-A15A-8171-731F38A60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24190"/>
            <a:ext cx="9144000" cy="3209619"/>
          </a:xfrm>
          <a:prstGeom prst="rect">
            <a:avLst/>
          </a:prstGeom>
        </p:spPr>
      </p:pic>
    </p:spTree>
    <p:custDataLst>
      <p:tags r:id="rId1"/>
    </p:custDataLst>
    <p:extLst>
      <p:ext uri="{BB962C8B-B14F-4D97-AF65-F5344CB8AC3E}">
        <p14:creationId xmlns:p14="http://schemas.microsoft.com/office/powerpoint/2010/main" val="3811512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venir Next" panose="020B0503020202020204" pitchFamily="34" charset="0"/>
              </a:rPr>
              <a:t>AirLift</a:t>
            </a:r>
            <a:r>
              <a:rPr lang="en-US" dirty="0">
                <a:latin typeface="Avenir Next" panose="020B0503020202020204" pitchFamily="34" charset="0"/>
              </a:rPr>
              <a:t> Indexing (Offline)</a:t>
            </a:r>
            <a:endParaRPr lang="en-US" b="1" dirty="0">
              <a:latin typeface="Avenir Next" panose="020B0503020202020204" pitchFamily="34" charset="0"/>
            </a:endParaRPr>
          </a:p>
        </p:txBody>
      </p:sp>
      <p:pic>
        <p:nvPicPr>
          <p:cNvPr id="3" name="Picture 2" descr="A picture containing timeline&#10;&#10;Description automatically generated">
            <a:extLst>
              <a:ext uri="{FF2B5EF4-FFF2-40B4-BE49-F238E27FC236}">
                <a16:creationId xmlns:a16="http://schemas.microsoft.com/office/drawing/2014/main" id="{70E585F7-3A11-5917-7E74-DA7632813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24190"/>
            <a:ext cx="9144000" cy="3209619"/>
          </a:xfrm>
          <a:prstGeom prst="rect">
            <a:avLst/>
          </a:prstGeom>
        </p:spPr>
      </p:pic>
      <p:sp>
        <p:nvSpPr>
          <p:cNvPr id="5" name="Rectangle 4">
            <a:extLst>
              <a:ext uri="{FF2B5EF4-FFF2-40B4-BE49-F238E27FC236}">
                <a16:creationId xmlns:a16="http://schemas.microsoft.com/office/drawing/2014/main" id="{9D427BD7-3BA7-D381-7676-52CD28E6C0F8}"/>
              </a:ext>
            </a:extLst>
          </p:cNvPr>
          <p:cNvSpPr/>
          <p:nvPr/>
        </p:nvSpPr>
        <p:spPr>
          <a:xfrm>
            <a:off x="2555776" y="1824190"/>
            <a:ext cx="2160240" cy="1532802"/>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342ABF45-B34C-E6DA-EB54-A189184411C0}"/>
              </a:ext>
            </a:extLst>
          </p:cNvPr>
          <p:cNvSpPr/>
          <p:nvPr/>
        </p:nvSpPr>
        <p:spPr>
          <a:xfrm>
            <a:off x="4716016" y="1838957"/>
            <a:ext cx="2160240" cy="1532802"/>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A117483-BDA5-94FE-317C-2E29A27EBE04}"/>
              </a:ext>
            </a:extLst>
          </p:cNvPr>
          <p:cNvSpPr/>
          <p:nvPr/>
        </p:nvSpPr>
        <p:spPr>
          <a:xfrm>
            <a:off x="6881530" y="1824190"/>
            <a:ext cx="2160240" cy="1532802"/>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97C94CD3-C7AE-2DE2-0D74-FEAD0A25DE56}"/>
              </a:ext>
            </a:extLst>
          </p:cNvPr>
          <p:cNvSpPr/>
          <p:nvPr/>
        </p:nvSpPr>
        <p:spPr>
          <a:xfrm>
            <a:off x="0" y="3339264"/>
            <a:ext cx="2550502" cy="1457888"/>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FD975AF-0E49-7790-5AAE-7881324548AF}"/>
              </a:ext>
            </a:extLst>
          </p:cNvPr>
          <p:cNvSpPr/>
          <p:nvPr/>
        </p:nvSpPr>
        <p:spPr>
          <a:xfrm>
            <a:off x="2550502" y="3339264"/>
            <a:ext cx="2160240" cy="1457888"/>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0B83E08B-C10B-E353-1CB7-B6749B93E225}"/>
              </a:ext>
            </a:extLst>
          </p:cNvPr>
          <p:cNvSpPr/>
          <p:nvPr/>
        </p:nvSpPr>
        <p:spPr>
          <a:xfrm>
            <a:off x="4705833" y="3339264"/>
            <a:ext cx="2160240" cy="1457888"/>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FFFE012A-4FDD-DAC5-00C9-AE5B493DB8CB}"/>
              </a:ext>
            </a:extLst>
          </p:cNvPr>
          <p:cNvSpPr/>
          <p:nvPr/>
        </p:nvSpPr>
        <p:spPr>
          <a:xfrm>
            <a:off x="6881530" y="3339264"/>
            <a:ext cx="2160240" cy="1457888"/>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7139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B70EC-E641-4549-A00B-2879D9110069}"/>
              </a:ext>
            </a:extLst>
          </p:cNvPr>
          <p:cNvSpPr>
            <a:spLocks noGrp="1"/>
          </p:cNvSpPr>
          <p:nvPr>
            <p:ph type="title"/>
          </p:nvPr>
        </p:nvSpPr>
        <p:spPr/>
        <p:txBody>
          <a:bodyPr/>
          <a:lstStyle/>
          <a:p>
            <a:r>
              <a:rPr lang="en-CH" dirty="0"/>
              <a:t>AirLift</a:t>
            </a:r>
          </a:p>
        </p:txBody>
      </p:sp>
      <p:sp>
        <p:nvSpPr>
          <p:cNvPr id="3" name="Content Placeholder 2">
            <a:extLst>
              <a:ext uri="{FF2B5EF4-FFF2-40B4-BE49-F238E27FC236}">
                <a16:creationId xmlns:a16="http://schemas.microsoft.com/office/drawing/2014/main" id="{BF4A6C8E-3BC8-BB46-8783-21D3D816B591}"/>
              </a:ext>
            </a:extLst>
          </p:cNvPr>
          <p:cNvSpPr>
            <a:spLocks noGrp="1"/>
          </p:cNvSpPr>
          <p:nvPr>
            <p:ph idx="1"/>
          </p:nvPr>
        </p:nvSpPr>
        <p:spPr/>
        <p:txBody>
          <a:bodyPr/>
          <a:lstStyle/>
          <a:p>
            <a:endParaRPr lang="en-CH" dirty="0"/>
          </a:p>
        </p:txBody>
      </p:sp>
      <p:sp>
        <p:nvSpPr>
          <p:cNvPr id="4" name="TextBox 3">
            <a:extLst>
              <a:ext uri="{FF2B5EF4-FFF2-40B4-BE49-F238E27FC236}">
                <a16:creationId xmlns:a16="http://schemas.microsoft.com/office/drawing/2014/main" id="{FE69A509-2940-AF40-9D93-40CDBCF4F9D6}"/>
              </a:ext>
            </a:extLst>
          </p:cNvPr>
          <p:cNvSpPr txBox="1"/>
          <p:nvPr/>
        </p:nvSpPr>
        <p:spPr>
          <a:xfrm>
            <a:off x="364765" y="1611241"/>
            <a:ext cx="8410073" cy="1539923"/>
          </a:xfrm>
          <a:prstGeom prst="roundRect">
            <a:avLst>
              <a:gd name="adj" fmla="val 4777"/>
            </a:avLst>
          </a:prstGeom>
          <a:solidFill>
            <a:srgbClr val="FFF2CC"/>
          </a:solidFill>
          <a:ln w="57150">
            <a:solidFill>
              <a:srgbClr val="1982C3"/>
            </a:solidFill>
          </a:ln>
        </p:spPr>
        <p:txBody>
          <a:bodyPr wrap="square" rtlCol="0" anchor="ctr" anchorCtr="0">
            <a:noAutofit/>
          </a:bodyPr>
          <a:lstStyle/>
          <a:p>
            <a:pPr lvl="0" algn="ctr" defTabSz="457200">
              <a:lnSpc>
                <a:spcPct val="110000"/>
              </a:lnSpc>
              <a:spcAft>
                <a:spcPts val="300"/>
              </a:spcAft>
              <a:defRPr/>
            </a:pPr>
            <a:r>
              <a:rPr kumimoji="0" lang="en-US" sz="2800" b="1" i="0" u="none" strike="noStrike" kern="1200" cap="none" spc="0" normalizeH="0" baseline="0" noProof="0" dirty="0" err="1">
                <a:ln>
                  <a:noFill/>
                </a:ln>
                <a:effectLst/>
                <a:uLnTx/>
                <a:uFillTx/>
                <a:latin typeface="Avenir Next" panose="020B0503020202020204" pitchFamily="34" charset="0"/>
                <a:cs typeface="Calibri" panose="020F0502020204030204" pitchFamily="34" charset="0"/>
              </a:rPr>
              <a:t>AirLift</a:t>
            </a:r>
            <a:r>
              <a:rPr kumimoji="0" lang="en-US" sz="2800" b="1" i="0" u="none" strike="noStrike" kern="1200" cap="none" spc="0" normalizeH="0" noProof="0" dirty="0">
                <a:ln>
                  <a:noFill/>
                </a:ln>
                <a:effectLst/>
                <a:uLnTx/>
                <a:uFillTx/>
                <a:latin typeface="Avenir Next" panose="020B0503020202020204" pitchFamily="34" charset="0"/>
                <a:cs typeface="Calibri" panose="020F0502020204030204" pitchFamily="34" charset="0"/>
              </a:rPr>
              <a:t> Indexing (Offline)</a:t>
            </a:r>
            <a:endParaRPr kumimoji="0" lang="en-US" sz="2800" b="1" i="0" u="none" strike="noStrike" kern="1200" cap="none" spc="0" normalizeH="0" baseline="0" noProof="0" dirty="0">
              <a:ln>
                <a:noFill/>
              </a:ln>
              <a:effectLst/>
              <a:uLnTx/>
              <a:uFillTx/>
              <a:latin typeface="Avenir Next" panose="020B050302020202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7A91EC6-06D7-EA40-9695-C5559CDEFE9C}"/>
              </a:ext>
            </a:extLst>
          </p:cNvPr>
          <p:cNvSpPr txBox="1"/>
          <p:nvPr/>
        </p:nvSpPr>
        <p:spPr>
          <a:xfrm>
            <a:off x="364764" y="3706836"/>
            <a:ext cx="8410073" cy="1539923"/>
          </a:xfrm>
          <a:prstGeom prst="roundRect">
            <a:avLst>
              <a:gd name="adj" fmla="val 4777"/>
            </a:avLst>
          </a:prstGeom>
          <a:solidFill>
            <a:srgbClr val="FFF2CC"/>
          </a:solidFill>
          <a:ln w="57150">
            <a:solidFill>
              <a:srgbClr val="1982C3"/>
            </a:solidFill>
          </a:ln>
        </p:spPr>
        <p:txBody>
          <a:bodyPr wrap="square" rtlCol="0" anchor="ctr" anchorCtr="0">
            <a:noAutofit/>
          </a:bodyPr>
          <a:lstStyle/>
          <a:p>
            <a:pPr lvl="0" algn="ctr" defTabSz="457200">
              <a:lnSpc>
                <a:spcPct val="110000"/>
              </a:lnSpc>
              <a:spcAft>
                <a:spcPts val="300"/>
              </a:spcAft>
              <a:defRPr/>
            </a:pPr>
            <a:r>
              <a:rPr kumimoji="0" lang="en-US" sz="2800" b="1" i="0" u="none" strike="noStrike" kern="1200" cap="none" spc="0" normalizeH="0" baseline="0" noProof="0" dirty="0" err="1">
                <a:ln>
                  <a:noFill/>
                </a:ln>
                <a:effectLst/>
                <a:uLnTx/>
                <a:uFillTx/>
                <a:latin typeface="Avenir Next" panose="020B0503020202020204" pitchFamily="34" charset="0"/>
                <a:cs typeface="Calibri" panose="020F0502020204030204" pitchFamily="34" charset="0"/>
              </a:rPr>
              <a:t>AirLift</a:t>
            </a:r>
            <a:r>
              <a:rPr kumimoji="0" lang="en-US" sz="2800" b="1" i="0" u="none" strike="noStrike" kern="1200" cap="none" spc="0" normalizeH="0" noProof="0" dirty="0">
                <a:ln>
                  <a:noFill/>
                </a:ln>
                <a:effectLst/>
                <a:uLnTx/>
                <a:uFillTx/>
                <a:latin typeface="Avenir Next" panose="020B0503020202020204" pitchFamily="34" charset="0"/>
                <a:cs typeface="Calibri" panose="020F0502020204030204" pitchFamily="34" charset="0"/>
              </a:rPr>
              <a:t> Remapping</a:t>
            </a:r>
            <a:endParaRPr kumimoji="0" lang="en-US" sz="2800" b="1" i="0" u="none" strike="noStrike" kern="1200" cap="none" spc="0" normalizeH="0" baseline="0" noProof="0" dirty="0">
              <a:ln>
                <a:noFill/>
              </a:ln>
              <a:effectLst/>
              <a:uLnTx/>
              <a:uFillTx/>
              <a:latin typeface="Avenir Next" panose="020B050302020202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F21CA15-D869-94C6-33AB-04A872BEE58F}"/>
              </a:ext>
            </a:extLst>
          </p:cNvPr>
          <p:cNvSpPr txBox="1"/>
          <p:nvPr/>
        </p:nvSpPr>
        <p:spPr>
          <a:xfrm>
            <a:off x="364762" y="1611240"/>
            <a:ext cx="8410073" cy="1539923"/>
          </a:xfrm>
          <a:prstGeom prst="roundRect">
            <a:avLst>
              <a:gd name="adj" fmla="val 4777"/>
            </a:avLst>
          </a:prstGeom>
          <a:solidFill>
            <a:srgbClr val="FFFFFF">
              <a:alpha val="80392"/>
            </a:srgbClr>
          </a:solidFill>
          <a:ln w="57150">
            <a:solidFill>
              <a:srgbClr val="FFFFFF">
                <a:alpha val="76863"/>
              </a:srgbClr>
            </a:solidFill>
          </a:ln>
        </p:spPr>
        <p:txBody>
          <a:bodyPr wrap="square" rtlCol="0" anchor="ctr" anchorCtr="0">
            <a:noAutofit/>
          </a:bodyPr>
          <a:lstStyle/>
          <a:p>
            <a:pPr lvl="0" algn="ctr" defTabSz="457200">
              <a:lnSpc>
                <a:spcPct val="110000"/>
              </a:lnSpc>
              <a:spcAft>
                <a:spcPts val="300"/>
              </a:spcAft>
              <a:defRPr/>
            </a:pPr>
            <a:endParaRPr kumimoji="0" lang="en-US" sz="2800" b="1" i="0" u="none" strike="noStrike" kern="1200" cap="none" spc="0" normalizeH="0" baseline="0" noProof="0" dirty="0">
              <a:ln>
                <a:noFill/>
              </a:ln>
              <a:solidFill>
                <a:schemeClr val="accent6">
                  <a:lumMod val="75000"/>
                </a:schemeClr>
              </a:solidFill>
              <a:effectLst/>
              <a:uLnTx/>
              <a:uFillTx/>
              <a:latin typeface="Avenir Next" panose="020B0503020202020204" pitchFamily="34" charset="0"/>
              <a:cs typeface="Calibri" panose="020F0502020204030204" pitchFamily="34" charset="0"/>
            </a:endParaRPr>
          </a:p>
        </p:txBody>
      </p:sp>
    </p:spTree>
    <p:extLst>
      <p:ext uri="{BB962C8B-B14F-4D97-AF65-F5344CB8AC3E}">
        <p14:creationId xmlns:p14="http://schemas.microsoft.com/office/powerpoint/2010/main" val="3899489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venir Next" panose="020B0503020202020204" pitchFamily="34" charset="0"/>
              </a:rPr>
              <a:t>AirLift</a:t>
            </a:r>
            <a:r>
              <a:rPr lang="en-US" dirty="0">
                <a:latin typeface="Avenir Next" panose="020B0503020202020204" pitchFamily="34" charset="0"/>
              </a:rPr>
              <a:t> Remapping</a:t>
            </a:r>
            <a:endParaRPr lang="en-US" b="1" dirty="0">
              <a:latin typeface="Avenir Next" panose="020B0503020202020204" pitchFamily="34" charset="0"/>
            </a:endParaRPr>
          </a:p>
        </p:txBody>
      </p:sp>
      <p:sp>
        <p:nvSpPr>
          <p:cNvPr id="16" name="Rectangle 15">
            <a:extLst>
              <a:ext uri="{FF2B5EF4-FFF2-40B4-BE49-F238E27FC236}">
                <a16:creationId xmlns:a16="http://schemas.microsoft.com/office/drawing/2014/main" id="{31665DA3-45B4-A0D2-BDC4-D3FE1A847A51}"/>
              </a:ext>
            </a:extLst>
          </p:cNvPr>
          <p:cNvSpPr/>
          <p:nvPr/>
        </p:nvSpPr>
        <p:spPr>
          <a:xfrm>
            <a:off x="0" y="4603388"/>
            <a:ext cx="9144000" cy="5664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800" dirty="0">
                <a:solidFill>
                  <a:schemeClr val="tx1"/>
                </a:solidFill>
                <a:latin typeface="Avenir Next" panose="020B0503020202020204" pitchFamily="34" charset="0"/>
              </a:rPr>
              <a:t>Quickly </a:t>
            </a:r>
            <a:r>
              <a:rPr lang="en-CH" sz="2800" b="1" dirty="0">
                <a:solidFill>
                  <a:schemeClr val="tx1"/>
                </a:solidFill>
                <a:latin typeface="Avenir Next" panose="020B0503020202020204" pitchFamily="34" charset="0"/>
              </a:rPr>
              <a:t>move </a:t>
            </a:r>
            <a:r>
              <a:rPr lang="en-CH" sz="2800" dirty="0">
                <a:solidFill>
                  <a:schemeClr val="tx1"/>
                </a:solidFill>
                <a:latin typeface="Avenir Next" panose="020B0503020202020204" pitchFamily="34" charset="0"/>
              </a:rPr>
              <a:t>reads in the </a:t>
            </a:r>
            <a:r>
              <a:rPr lang="en-CH" sz="2800" b="1" dirty="0">
                <a:solidFill>
                  <a:srgbClr val="337EBD"/>
                </a:solidFill>
                <a:latin typeface="Avenir Next" panose="020B0503020202020204" pitchFamily="34" charset="0"/>
              </a:rPr>
              <a:t>constant</a:t>
            </a:r>
            <a:r>
              <a:rPr lang="en-CH" sz="2800" b="1" dirty="0">
                <a:solidFill>
                  <a:schemeClr val="tx1"/>
                </a:solidFill>
                <a:latin typeface="Avenir Next" panose="020B0503020202020204" pitchFamily="34" charset="0"/>
              </a:rPr>
              <a:t> </a:t>
            </a:r>
            <a:r>
              <a:rPr lang="en-CH" sz="2800" dirty="0">
                <a:solidFill>
                  <a:schemeClr val="tx1"/>
                </a:solidFill>
                <a:latin typeface="Avenir Next" panose="020B0503020202020204" pitchFamily="34" charset="0"/>
              </a:rPr>
              <a:t>regions</a:t>
            </a:r>
          </a:p>
        </p:txBody>
      </p:sp>
      <p:grpSp>
        <p:nvGrpSpPr>
          <p:cNvPr id="68" name="Group 67">
            <a:extLst>
              <a:ext uri="{FF2B5EF4-FFF2-40B4-BE49-F238E27FC236}">
                <a16:creationId xmlns:a16="http://schemas.microsoft.com/office/drawing/2014/main" id="{1A4CE9CE-0EE1-D1D9-0CED-B05D72BA714F}"/>
              </a:ext>
            </a:extLst>
          </p:cNvPr>
          <p:cNvGrpSpPr/>
          <p:nvPr/>
        </p:nvGrpSpPr>
        <p:grpSpPr>
          <a:xfrm>
            <a:off x="3578474" y="2885711"/>
            <a:ext cx="3049063" cy="593911"/>
            <a:chOff x="3578474" y="2968007"/>
            <a:chExt cx="3049063" cy="593911"/>
          </a:xfrm>
        </p:grpSpPr>
        <p:sp>
          <p:nvSpPr>
            <p:cNvPr id="12" name="Rounded Rectangle 11">
              <a:extLst>
                <a:ext uri="{FF2B5EF4-FFF2-40B4-BE49-F238E27FC236}">
                  <a16:creationId xmlns:a16="http://schemas.microsoft.com/office/drawing/2014/main" id="{0CDFD2BE-2E8A-AFDB-797A-C1BEF167F197}"/>
                </a:ext>
              </a:extLst>
            </p:cNvPr>
            <p:cNvSpPr/>
            <p:nvPr/>
          </p:nvSpPr>
          <p:spPr>
            <a:xfrm>
              <a:off x="3578474" y="2968007"/>
              <a:ext cx="3023515" cy="593911"/>
            </a:xfrm>
            <a:prstGeom prst="roundRect">
              <a:avLst>
                <a:gd name="adj" fmla="val 7116"/>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2200" b="1" dirty="0">
                  <a:solidFill>
                    <a:schemeClr val="tx1"/>
                  </a:solidFill>
                  <a:latin typeface="Avenir Next" panose="020B0503020202020204" pitchFamily="34" charset="0"/>
                </a:rPr>
                <a:t>AirLift</a:t>
              </a:r>
            </a:p>
          </p:txBody>
        </p:sp>
        <p:pic>
          <p:nvPicPr>
            <p:cNvPr id="29" name="Graphic 28" descr="Gears">
              <a:extLst>
                <a:ext uri="{FF2B5EF4-FFF2-40B4-BE49-F238E27FC236}">
                  <a16:creationId xmlns:a16="http://schemas.microsoft.com/office/drawing/2014/main" id="{46A0978E-89FD-496A-D32F-03D3D1830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9408" y="2976551"/>
              <a:ext cx="568129" cy="568129"/>
            </a:xfrm>
            <a:prstGeom prst="rect">
              <a:avLst/>
            </a:prstGeom>
          </p:spPr>
        </p:pic>
      </p:grpSp>
      <p:sp>
        <p:nvSpPr>
          <p:cNvPr id="30" name="Rounded Rectangle 29">
            <a:extLst>
              <a:ext uri="{FF2B5EF4-FFF2-40B4-BE49-F238E27FC236}">
                <a16:creationId xmlns:a16="http://schemas.microsoft.com/office/drawing/2014/main" id="{BB86E68A-DEA7-E958-A413-5978D3842444}"/>
              </a:ext>
            </a:extLst>
          </p:cNvPr>
          <p:cNvSpPr/>
          <p:nvPr/>
        </p:nvSpPr>
        <p:spPr>
          <a:xfrm>
            <a:off x="534377" y="2720714"/>
            <a:ext cx="1779043" cy="923904"/>
          </a:xfrm>
          <a:prstGeom prst="roundRect">
            <a:avLst>
              <a:gd name="adj" fmla="val 7116"/>
            </a:avLst>
          </a:prstGeom>
          <a:solidFill>
            <a:srgbClr val="EAECEF"/>
          </a:solidFill>
          <a:ln w="38100">
            <a:solidFill>
              <a:srgbClr val="AE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200" b="1" dirty="0">
                <a:solidFill>
                  <a:schemeClr val="tx1"/>
                </a:solidFill>
                <a:latin typeface="Avenir Next" panose="020B0503020202020204" pitchFamily="34" charset="0"/>
              </a:rPr>
              <a:t>Unmapped Reads</a:t>
            </a:r>
            <a:endParaRPr lang="en-CH" sz="2200" b="1" dirty="0">
              <a:solidFill>
                <a:schemeClr val="accent5"/>
              </a:solidFill>
              <a:latin typeface="Avenir Next" panose="020B0503020202020204" pitchFamily="34" charset="0"/>
            </a:endParaRPr>
          </a:p>
        </p:txBody>
      </p:sp>
      <p:cxnSp>
        <p:nvCxnSpPr>
          <p:cNvPr id="3" name="Straight Arrow Connector 2">
            <a:extLst>
              <a:ext uri="{FF2B5EF4-FFF2-40B4-BE49-F238E27FC236}">
                <a16:creationId xmlns:a16="http://schemas.microsoft.com/office/drawing/2014/main" id="{F7886331-0BB9-5DD2-E114-220916902131}"/>
              </a:ext>
            </a:extLst>
          </p:cNvPr>
          <p:cNvCxnSpPr>
            <a:cxnSpLocks/>
            <a:endCxn id="12" idx="0"/>
          </p:cNvCxnSpPr>
          <p:nvPr/>
        </p:nvCxnSpPr>
        <p:spPr>
          <a:xfrm>
            <a:off x="5090232" y="2340036"/>
            <a:ext cx="0" cy="54567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E2F3C5-ABB1-DA55-2B97-C676BD5B69C0}"/>
              </a:ext>
            </a:extLst>
          </p:cNvPr>
          <p:cNvCxnSpPr>
            <a:cxnSpLocks/>
            <a:stCxn id="30" idx="3"/>
            <a:endCxn id="12" idx="1"/>
          </p:cNvCxnSpPr>
          <p:nvPr/>
        </p:nvCxnSpPr>
        <p:spPr>
          <a:xfrm>
            <a:off x="2313420" y="3182666"/>
            <a:ext cx="1265054" cy="1"/>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F8C39FB-C854-D87C-7A5C-CC3F2563AC72}"/>
              </a:ext>
            </a:extLst>
          </p:cNvPr>
          <p:cNvCxnSpPr>
            <a:cxnSpLocks/>
          </p:cNvCxnSpPr>
          <p:nvPr/>
        </p:nvCxnSpPr>
        <p:spPr>
          <a:xfrm>
            <a:off x="5090231" y="3479622"/>
            <a:ext cx="0" cy="57178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5170B0A-1A41-F1D4-B7C9-3335F895F352}"/>
              </a:ext>
            </a:extLst>
          </p:cNvPr>
          <p:cNvPicPr>
            <a:picLocks noChangeAspect="1"/>
          </p:cNvPicPr>
          <p:nvPr/>
        </p:nvPicPr>
        <p:blipFill rotWithShape="1">
          <a:blip r:embed="rId6"/>
          <a:srcRect l="1086" t="12624" b="50297"/>
          <a:stretch/>
        </p:blipFill>
        <p:spPr>
          <a:xfrm>
            <a:off x="483621" y="796777"/>
            <a:ext cx="8176758" cy="841637"/>
          </a:xfrm>
          <a:prstGeom prst="rect">
            <a:avLst/>
          </a:prstGeom>
        </p:spPr>
      </p:pic>
      <p:pic>
        <p:nvPicPr>
          <p:cNvPr id="5" name="Picture 4">
            <a:extLst>
              <a:ext uri="{FF2B5EF4-FFF2-40B4-BE49-F238E27FC236}">
                <a16:creationId xmlns:a16="http://schemas.microsoft.com/office/drawing/2014/main" id="{B66E17E8-A0F4-E5E0-F3D4-69A18C17F65F}"/>
              </a:ext>
            </a:extLst>
          </p:cNvPr>
          <p:cNvPicPr>
            <a:picLocks noChangeAspect="1"/>
          </p:cNvPicPr>
          <p:nvPr/>
        </p:nvPicPr>
        <p:blipFill rotWithShape="1">
          <a:blip r:embed="rId6"/>
          <a:srcRect l="1086" t="77923" b="10934"/>
          <a:stretch/>
        </p:blipFill>
        <p:spPr>
          <a:xfrm>
            <a:off x="483621" y="4051410"/>
            <a:ext cx="8176758" cy="252936"/>
          </a:xfrm>
          <a:prstGeom prst="rect">
            <a:avLst/>
          </a:prstGeom>
        </p:spPr>
      </p:pic>
      <p:sp>
        <p:nvSpPr>
          <p:cNvPr id="36" name="Rectangle 35">
            <a:extLst>
              <a:ext uri="{FF2B5EF4-FFF2-40B4-BE49-F238E27FC236}">
                <a16:creationId xmlns:a16="http://schemas.microsoft.com/office/drawing/2014/main" id="{AB0CEFC1-7EA9-42C5-C9D9-57BCAF5BA533}"/>
              </a:ext>
            </a:extLst>
          </p:cNvPr>
          <p:cNvSpPr/>
          <p:nvPr/>
        </p:nvSpPr>
        <p:spPr>
          <a:xfrm>
            <a:off x="4856059" y="1832152"/>
            <a:ext cx="439669" cy="45719"/>
          </a:xfrm>
          <a:prstGeom prst="rect">
            <a:avLst/>
          </a:prstGeom>
          <a:solidFill>
            <a:srgbClr val="F4B1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grpSp>
        <p:nvGrpSpPr>
          <p:cNvPr id="10" name="Group 9">
            <a:extLst>
              <a:ext uri="{FF2B5EF4-FFF2-40B4-BE49-F238E27FC236}">
                <a16:creationId xmlns:a16="http://schemas.microsoft.com/office/drawing/2014/main" id="{15195B5E-2305-9268-BA4B-90442C2CC99A}"/>
              </a:ext>
            </a:extLst>
          </p:cNvPr>
          <p:cNvGrpSpPr/>
          <p:nvPr/>
        </p:nvGrpSpPr>
        <p:grpSpPr>
          <a:xfrm>
            <a:off x="5225094" y="1698744"/>
            <a:ext cx="1261957" cy="224846"/>
            <a:chOff x="5225094" y="1698744"/>
            <a:chExt cx="1261957" cy="224846"/>
          </a:xfrm>
        </p:grpSpPr>
        <p:sp>
          <p:nvSpPr>
            <p:cNvPr id="38" name="Rectangle 37">
              <a:extLst>
                <a:ext uri="{FF2B5EF4-FFF2-40B4-BE49-F238E27FC236}">
                  <a16:creationId xmlns:a16="http://schemas.microsoft.com/office/drawing/2014/main" id="{E869582B-179D-176B-4F2F-2E341E2492C5}"/>
                </a:ext>
              </a:extLst>
            </p:cNvPr>
            <p:cNvSpPr/>
            <p:nvPr/>
          </p:nvSpPr>
          <p:spPr>
            <a:xfrm>
              <a:off x="5225094" y="1698744"/>
              <a:ext cx="439669" cy="45719"/>
            </a:xfrm>
            <a:prstGeom prst="rect">
              <a:avLst/>
            </a:prstGeom>
            <a:solidFill>
              <a:srgbClr val="F4B1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9" name="Rectangle 38">
              <a:extLst>
                <a:ext uri="{FF2B5EF4-FFF2-40B4-BE49-F238E27FC236}">
                  <a16:creationId xmlns:a16="http://schemas.microsoft.com/office/drawing/2014/main" id="{B69BB320-1E4A-8714-3600-06F50E995837}"/>
                </a:ext>
              </a:extLst>
            </p:cNvPr>
            <p:cNvSpPr/>
            <p:nvPr/>
          </p:nvSpPr>
          <p:spPr>
            <a:xfrm>
              <a:off x="5619739" y="1877871"/>
              <a:ext cx="439669" cy="45719"/>
            </a:xfrm>
            <a:prstGeom prst="rect">
              <a:avLst/>
            </a:prstGeom>
            <a:solidFill>
              <a:srgbClr val="F4B1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0" name="Rectangle 39">
              <a:extLst>
                <a:ext uri="{FF2B5EF4-FFF2-40B4-BE49-F238E27FC236}">
                  <a16:creationId xmlns:a16="http://schemas.microsoft.com/office/drawing/2014/main" id="{9A277E53-ED3A-0B2C-3155-17DBACAFE19D}"/>
                </a:ext>
              </a:extLst>
            </p:cNvPr>
            <p:cNvSpPr/>
            <p:nvPr/>
          </p:nvSpPr>
          <p:spPr>
            <a:xfrm>
              <a:off x="6047382" y="1724931"/>
              <a:ext cx="439669" cy="45719"/>
            </a:xfrm>
            <a:prstGeom prst="rect">
              <a:avLst/>
            </a:prstGeom>
            <a:solidFill>
              <a:srgbClr val="F4B1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grpSp>
      <p:sp>
        <p:nvSpPr>
          <p:cNvPr id="41" name="Rectangle 40">
            <a:extLst>
              <a:ext uri="{FF2B5EF4-FFF2-40B4-BE49-F238E27FC236}">
                <a16:creationId xmlns:a16="http://schemas.microsoft.com/office/drawing/2014/main" id="{44797637-B9CF-DE43-04AB-E9E4E1F4E154}"/>
              </a:ext>
            </a:extLst>
          </p:cNvPr>
          <p:cNvSpPr/>
          <p:nvPr/>
        </p:nvSpPr>
        <p:spPr>
          <a:xfrm>
            <a:off x="6487051" y="1855011"/>
            <a:ext cx="439669" cy="45719"/>
          </a:xfrm>
          <a:prstGeom prst="rect">
            <a:avLst/>
          </a:prstGeom>
          <a:solidFill>
            <a:srgbClr val="F4B183"/>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grpSp>
        <p:nvGrpSpPr>
          <p:cNvPr id="8" name="Group 7">
            <a:extLst>
              <a:ext uri="{FF2B5EF4-FFF2-40B4-BE49-F238E27FC236}">
                <a16:creationId xmlns:a16="http://schemas.microsoft.com/office/drawing/2014/main" id="{369526C4-EEB2-6119-0D55-994AE070ADAF}"/>
              </a:ext>
            </a:extLst>
          </p:cNvPr>
          <p:cNvGrpSpPr/>
          <p:nvPr/>
        </p:nvGrpSpPr>
        <p:grpSpPr>
          <a:xfrm>
            <a:off x="3246834" y="1700406"/>
            <a:ext cx="4664958" cy="190097"/>
            <a:chOff x="3246834" y="1782702"/>
            <a:chExt cx="4664958" cy="190097"/>
          </a:xfrm>
        </p:grpSpPr>
        <p:sp>
          <p:nvSpPr>
            <p:cNvPr id="23" name="Rectangle 22">
              <a:extLst>
                <a:ext uri="{FF2B5EF4-FFF2-40B4-BE49-F238E27FC236}">
                  <a16:creationId xmlns:a16="http://schemas.microsoft.com/office/drawing/2014/main" id="{135D6299-D9FB-E47B-0661-1203ECC3D0EB}"/>
                </a:ext>
              </a:extLst>
            </p:cNvPr>
            <p:cNvSpPr/>
            <p:nvPr/>
          </p:nvSpPr>
          <p:spPr>
            <a:xfrm>
              <a:off x="3246834" y="1927080"/>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2" name="Rectangle 31">
              <a:extLst>
                <a:ext uri="{FF2B5EF4-FFF2-40B4-BE49-F238E27FC236}">
                  <a16:creationId xmlns:a16="http://schemas.microsoft.com/office/drawing/2014/main" id="{DC778F3F-909F-2B02-B4B3-6DE0A2E0FB9B}"/>
                </a:ext>
              </a:extLst>
            </p:cNvPr>
            <p:cNvSpPr/>
            <p:nvPr/>
          </p:nvSpPr>
          <p:spPr>
            <a:xfrm>
              <a:off x="3479239" y="180722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3" name="Rectangle 32">
              <a:extLst>
                <a:ext uri="{FF2B5EF4-FFF2-40B4-BE49-F238E27FC236}">
                  <a16:creationId xmlns:a16="http://schemas.microsoft.com/office/drawing/2014/main" id="{F8DB85C4-D6AD-947C-EDB1-D49950A8ECAB}"/>
                </a:ext>
              </a:extLst>
            </p:cNvPr>
            <p:cNvSpPr/>
            <p:nvPr/>
          </p:nvSpPr>
          <p:spPr>
            <a:xfrm>
              <a:off x="4057732" y="1881361"/>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5" name="Rectangle 34">
              <a:extLst>
                <a:ext uri="{FF2B5EF4-FFF2-40B4-BE49-F238E27FC236}">
                  <a16:creationId xmlns:a16="http://schemas.microsoft.com/office/drawing/2014/main" id="{3E2BFB35-63A4-541B-E79B-2FD68A70E36E}"/>
                </a:ext>
              </a:extLst>
            </p:cNvPr>
            <p:cNvSpPr/>
            <p:nvPr/>
          </p:nvSpPr>
          <p:spPr>
            <a:xfrm>
              <a:off x="4572000" y="178270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2" name="Rectangle 41">
              <a:extLst>
                <a:ext uri="{FF2B5EF4-FFF2-40B4-BE49-F238E27FC236}">
                  <a16:creationId xmlns:a16="http://schemas.microsoft.com/office/drawing/2014/main" id="{58C70F84-23E5-A7E7-2EA2-F8C0F2BA5DA9}"/>
                </a:ext>
              </a:extLst>
            </p:cNvPr>
            <p:cNvSpPr/>
            <p:nvPr/>
          </p:nvSpPr>
          <p:spPr>
            <a:xfrm>
              <a:off x="6869670" y="1810505"/>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3" name="Rectangle 42">
              <a:extLst>
                <a:ext uri="{FF2B5EF4-FFF2-40B4-BE49-F238E27FC236}">
                  <a16:creationId xmlns:a16="http://schemas.microsoft.com/office/drawing/2014/main" id="{5D5DDF13-EEA8-3F85-2DBB-F511CFF80AE6}"/>
                </a:ext>
              </a:extLst>
            </p:cNvPr>
            <p:cNvSpPr/>
            <p:nvPr/>
          </p:nvSpPr>
          <p:spPr>
            <a:xfrm>
              <a:off x="7472123" y="1799246"/>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grpSp>
      <p:sp>
        <p:nvSpPr>
          <p:cNvPr id="44" name="Rounded Rectangle 43">
            <a:extLst>
              <a:ext uri="{FF2B5EF4-FFF2-40B4-BE49-F238E27FC236}">
                <a16:creationId xmlns:a16="http://schemas.microsoft.com/office/drawing/2014/main" id="{EF9DF462-2EA2-3861-AF6C-C311D092C81B}"/>
              </a:ext>
            </a:extLst>
          </p:cNvPr>
          <p:cNvSpPr/>
          <p:nvPr/>
        </p:nvSpPr>
        <p:spPr>
          <a:xfrm>
            <a:off x="2432043" y="1651323"/>
            <a:ext cx="5625538" cy="665893"/>
          </a:xfrm>
          <a:prstGeom prst="roundRect">
            <a:avLst>
              <a:gd name="adj" fmla="val 7116"/>
            </a:avLst>
          </a:prstGeom>
          <a:noFill/>
          <a:ln w="38100">
            <a:solidFill>
              <a:srgbClr val="AE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b="1" dirty="0">
              <a:solidFill>
                <a:schemeClr val="accent5"/>
              </a:solidFill>
              <a:latin typeface="Avenir Next" panose="020B0503020202020204" pitchFamily="34" charset="0"/>
            </a:endParaRPr>
          </a:p>
        </p:txBody>
      </p:sp>
      <p:sp>
        <p:nvSpPr>
          <p:cNvPr id="46" name="TextBox 45">
            <a:extLst>
              <a:ext uri="{FF2B5EF4-FFF2-40B4-BE49-F238E27FC236}">
                <a16:creationId xmlns:a16="http://schemas.microsoft.com/office/drawing/2014/main" id="{2FA8FE0F-F913-67BC-AB58-ACCFACEC9E5B}"/>
              </a:ext>
            </a:extLst>
          </p:cNvPr>
          <p:cNvSpPr txBox="1"/>
          <p:nvPr/>
        </p:nvSpPr>
        <p:spPr>
          <a:xfrm>
            <a:off x="4146781" y="1939756"/>
            <a:ext cx="1858223" cy="369332"/>
          </a:xfrm>
          <a:prstGeom prst="rect">
            <a:avLst/>
          </a:prstGeom>
          <a:noFill/>
        </p:spPr>
        <p:txBody>
          <a:bodyPr wrap="square">
            <a:spAutoFit/>
          </a:bodyPr>
          <a:lstStyle/>
          <a:p>
            <a:pPr algn="ctr"/>
            <a:r>
              <a:rPr lang="en-CH" sz="1800" b="1" dirty="0">
                <a:solidFill>
                  <a:schemeClr val="tx1"/>
                </a:solidFill>
                <a:latin typeface="Avenir Next" panose="020B0503020202020204" pitchFamily="34" charset="0"/>
              </a:rPr>
              <a:t>Mapped Reads</a:t>
            </a:r>
            <a:endParaRPr lang="en-CH" sz="1800" b="1" dirty="0">
              <a:solidFill>
                <a:schemeClr val="accent5"/>
              </a:solidFill>
              <a:latin typeface="Avenir Next" panose="020B0503020202020204" pitchFamily="34" charset="0"/>
            </a:endParaRPr>
          </a:p>
        </p:txBody>
      </p:sp>
      <p:sp>
        <p:nvSpPr>
          <p:cNvPr id="6" name="Rectangle 5">
            <a:extLst>
              <a:ext uri="{FF2B5EF4-FFF2-40B4-BE49-F238E27FC236}">
                <a16:creationId xmlns:a16="http://schemas.microsoft.com/office/drawing/2014/main" id="{AEE722CB-2B67-12C6-14DC-6A8105A4198A}"/>
              </a:ext>
            </a:extLst>
          </p:cNvPr>
          <p:cNvSpPr/>
          <p:nvPr/>
        </p:nvSpPr>
        <p:spPr>
          <a:xfrm>
            <a:off x="0" y="5218203"/>
            <a:ext cx="9144000" cy="5664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800" b="1" dirty="0">
                <a:solidFill>
                  <a:schemeClr val="tx1"/>
                </a:solidFill>
                <a:latin typeface="Avenir Next" panose="020B0503020202020204" pitchFamily="34" charset="0"/>
              </a:rPr>
              <a:t>Remap </a:t>
            </a:r>
            <a:r>
              <a:rPr lang="en-CH" sz="2800" dirty="0">
                <a:solidFill>
                  <a:schemeClr val="tx1"/>
                </a:solidFill>
                <a:latin typeface="Avenir Next" panose="020B0503020202020204" pitchFamily="34" charset="0"/>
              </a:rPr>
              <a:t>reads</a:t>
            </a:r>
            <a:r>
              <a:rPr lang="en-CH" sz="2800" b="1" dirty="0">
                <a:solidFill>
                  <a:srgbClr val="629B3C"/>
                </a:solidFill>
                <a:latin typeface="Avenir Next" panose="020B0503020202020204" pitchFamily="34" charset="0"/>
              </a:rPr>
              <a:t> </a:t>
            </a:r>
            <a:r>
              <a:rPr lang="en-CH" sz="2800" dirty="0">
                <a:solidFill>
                  <a:schemeClr val="tx1"/>
                </a:solidFill>
                <a:latin typeface="Avenir Next" panose="020B0503020202020204" pitchFamily="34" charset="0"/>
              </a:rPr>
              <a:t>in the</a:t>
            </a:r>
            <a:r>
              <a:rPr lang="en-CH" sz="2800" b="1" dirty="0">
                <a:solidFill>
                  <a:schemeClr val="tx1"/>
                </a:solidFill>
                <a:latin typeface="Avenir Next" panose="020B0503020202020204" pitchFamily="34" charset="0"/>
              </a:rPr>
              <a:t> </a:t>
            </a:r>
            <a:r>
              <a:rPr lang="en-CH" sz="2800" b="1" dirty="0">
                <a:solidFill>
                  <a:srgbClr val="C86207"/>
                </a:solidFill>
                <a:latin typeface="Avenir Next" panose="020B0503020202020204" pitchFamily="34" charset="0"/>
              </a:rPr>
              <a:t>updated</a:t>
            </a:r>
            <a:r>
              <a:rPr lang="en-CH" sz="2800" b="1" dirty="0">
                <a:solidFill>
                  <a:schemeClr val="tx1"/>
                </a:solidFill>
                <a:latin typeface="Avenir Next" panose="020B0503020202020204" pitchFamily="34" charset="0"/>
              </a:rPr>
              <a:t> </a:t>
            </a:r>
            <a:r>
              <a:rPr lang="en-CH" sz="2800" dirty="0">
                <a:solidFill>
                  <a:schemeClr val="tx1"/>
                </a:solidFill>
                <a:latin typeface="Avenir Next" panose="020B0503020202020204" pitchFamily="34" charset="0"/>
              </a:rPr>
              <a:t>regions</a:t>
            </a:r>
            <a:r>
              <a:rPr lang="en-CH" sz="2800" b="1" dirty="0">
                <a:solidFill>
                  <a:schemeClr val="tx1"/>
                </a:solidFill>
                <a:latin typeface="Avenir Next" panose="020B0503020202020204" pitchFamily="34" charset="0"/>
              </a:rPr>
              <a:t> </a:t>
            </a:r>
          </a:p>
        </p:txBody>
      </p:sp>
      <p:sp>
        <p:nvSpPr>
          <p:cNvPr id="9" name="Rectangle 8">
            <a:extLst>
              <a:ext uri="{FF2B5EF4-FFF2-40B4-BE49-F238E27FC236}">
                <a16:creationId xmlns:a16="http://schemas.microsoft.com/office/drawing/2014/main" id="{860510AD-1B9F-8346-D8A2-D35AED753C7A}"/>
              </a:ext>
            </a:extLst>
          </p:cNvPr>
          <p:cNvSpPr/>
          <p:nvPr/>
        </p:nvSpPr>
        <p:spPr>
          <a:xfrm>
            <a:off x="16590" y="5833018"/>
            <a:ext cx="9144000" cy="5664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800" b="1" dirty="0">
                <a:solidFill>
                  <a:schemeClr val="tx1"/>
                </a:solidFill>
                <a:latin typeface="Avenir Next" panose="020B0503020202020204" pitchFamily="34" charset="0"/>
              </a:rPr>
              <a:t>Remap</a:t>
            </a:r>
            <a:r>
              <a:rPr lang="en-CH" sz="2800" b="1" dirty="0">
                <a:solidFill>
                  <a:srgbClr val="629B3C"/>
                </a:solidFill>
                <a:latin typeface="Avenir Next" panose="020B0503020202020204" pitchFamily="34" charset="0"/>
              </a:rPr>
              <a:t> </a:t>
            </a:r>
            <a:r>
              <a:rPr lang="en-CH" sz="2800" b="1" dirty="0">
                <a:solidFill>
                  <a:srgbClr val="FF5984"/>
                </a:solidFill>
                <a:latin typeface="Avenir Next" panose="020B0503020202020204" pitchFamily="34" charset="0"/>
              </a:rPr>
              <a:t>retired</a:t>
            </a:r>
            <a:r>
              <a:rPr lang="en-CH" sz="2800" b="1" dirty="0">
                <a:solidFill>
                  <a:srgbClr val="629B3C"/>
                </a:solidFill>
                <a:latin typeface="Avenir Next" panose="020B0503020202020204" pitchFamily="34" charset="0"/>
              </a:rPr>
              <a:t> </a:t>
            </a:r>
            <a:r>
              <a:rPr lang="en-CH" sz="2800" dirty="0">
                <a:solidFill>
                  <a:schemeClr val="tx1"/>
                </a:solidFill>
                <a:latin typeface="Avenir Next" panose="020B0503020202020204" pitchFamily="34" charset="0"/>
              </a:rPr>
              <a:t>and</a:t>
            </a:r>
            <a:r>
              <a:rPr lang="en-CH" sz="2800" b="1" dirty="0">
                <a:solidFill>
                  <a:srgbClr val="629B3C"/>
                </a:solidFill>
                <a:latin typeface="Avenir Next" panose="020B0503020202020204" pitchFamily="34" charset="0"/>
              </a:rPr>
              <a:t> </a:t>
            </a:r>
            <a:r>
              <a:rPr lang="en-CH" sz="2800" b="1" dirty="0">
                <a:solidFill>
                  <a:schemeClr val="tx1"/>
                </a:solidFill>
                <a:latin typeface="Avenir Next" panose="020B0503020202020204" pitchFamily="34" charset="0"/>
              </a:rPr>
              <a:t>unmapped</a:t>
            </a:r>
            <a:r>
              <a:rPr lang="en-CH" sz="2800" b="1" dirty="0">
                <a:solidFill>
                  <a:srgbClr val="629B3C"/>
                </a:solidFill>
                <a:latin typeface="Avenir Next" panose="020B0503020202020204" pitchFamily="34" charset="0"/>
              </a:rPr>
              <a:t> </a:t>
            </a:r>
            <a:r>
              <a:rPr lang="en-CH" sz="2800" dirty="0">
                <a:solidFill>
                  <a:schemeClr val="tx1"/>
                </a:solidFill>
                <a:latin typeface="Avenir Next" panose="020B0503020202020204" pitchFamily="34" charset="0"/>
              </a:rPr>
              <a:t>reads</a:t>
            </a:r>
            <a:r>
              <a:rPr lang="en-CH" sz="2800" b="1" dirty="0">
                <a:solidFill>
                  <a:schemeClr val="tx1"/>
                </a:solidFill>
                <a:latin typeface="Avenir Next" panose="020B0503020202020204" pitchFamily="34" charset="0"/>
              </a:rPr>
              <a:t> </a:t>
            </a:r>
          </a:p>
        </p:txBody>
      </p:sp>
      <p:sp>
        <p:nvSpPr>
          <p:cNvPr id="25" name="Rectangle 24">
            <a:extLst>
              <a:ext uri="{FF2B5EF4-FFF2-40B4-BE49-F238E27FC236}">
                <a16:creationId xmlns:a16="http://schemas.microsoft.com/office/drawing/2014/main" id="{045E1C12-214E-89C3-2397-2DF6AE7C689D}"/>
              </a:ext>
            </a:extLst>
          </p:cNvPr>
          <p:cNvSpPr/>
          <p:nvPr/>
        </p:nvSpPr>
        <p:spPr>
          <a:xfrm>
            <a:off x="2583797" y="1723266"/>
            <a:ext cx="439669" cy="45719"/>
          </a:xfrm>
          <a:prstGeom prst="rect">
            <a:avLst/>
          </a:prstGeom>
          <a:solidFill>
            <a:srgbClr val="FF7B9B"/>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11" name="Rectangle 10">
            <a:extLst>
              <a:ext uri="{FF2B5EF4-FFF2-40B4-BE49-F238E27FC236}">
                <a16:creationId xmlns:a16="http://schemas.microsoft.com/office/drawing/2014/main" id="{E3F8BAEB-6451-F7BE-FC05-C43E6148E2D6}"/>
              </a:ext>
            </a:extLst>
          </p:cNvPr>
          <p:cNvSpPr/>
          <p:nvPr/>
        </p:nvSpPr>
        <p:spPr>
          <a:xfrm>
            <a:off x="4540700" y="442379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13" name="Rectangle 12">
            <a:extLst>
              <a:ext uri="{FF2B5EF4-FFF2-40B4-BE49-F238E27FC236}">
                <a16:creationId xmlns:a16="http://schemas.microsoft.com/office/drawing/2014/main" id="{22871521-5439-C227-8546-A6C7A202391D}"/>
              </a:ext>
            </a:extLst>
          </p:cNvPr>
          <p:cNvSpPr/>
          <p:nvPr/>
        </p:nvSpPr>
        <p:spPr>
          <a:xfrm>
            <a:off x="7617912" y="4509295"/>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Tree>
    <p:custDataLst>
      <p:tags r:id="rId1"/>
    </p:custDataLst>
    <p:extLst>
      <p:ext uri="{BB962C8B-B14F-4D97-AF65-F5344CB8AC3E}">
        <p14:creationId xmlns:p14="http://schemas.microsoft.com/office/powerpoint/2010/main" val="177289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5.55556E-7 4.44444E-6 L -0.06858 0.38287 " pathEditMode="relative" rAng="0" ptsTypes="AA">
                                      <p:cBhvr>
                                        <p:cTn id="12" dur="1000" fill="hold"/>
                                        <p:tgtEl>
                                          <p:spTgt spid="8"/>
                                        </p:tgtEl>
                                        <p:attrNameLst>
                                          <p:attrName>ppt_x</p:attrName>
                                          <p:attrName>ppt_y</p:attrName>
                                        </p:attrNameLst>
                                      </p:cBhvr>
                                      <p:rCtr x="-3438" y="19144"/>
                                    </p:animMotion>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2.22222E-6 -3.7037E-7 L -0.0724 0.38218 " pathEditMode="relative" rAng="0" ptsTypes="AA">
                                      <p:cBhvr>
                                        <p:cTn id="20" dur="1000" fill="hold"/>
                                        <p:tgtEl>
                                          <p:spTgt spid="10"/>
                                        </p:tgtEl>
                                        <p:attrNameLst>
                                          <p:attrName>ppt_x</p:attrName>
                                          <p:attrName>ppt_y</p:attrName>
                                        </p:attrNameLst>
                                      </p:cBhvr>
                                      <p:rCtr x="-3628" y="19097"/>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0" nodeType="clickEffect">
                                  <p:stCondLst>
                                    <p:cond delay="0"/>
                                  </p:stCondLst>
                                  <p:childTnLst>
                                    <p:animMotion origin="layout" path="M 0 0 L 0.2934 0.36343 " pathEditMode="relative" ptsTypes="AA">
                                      <p:cBhvr>
                                        <p:cTn id="24" dur="1000" fill="hold"/>
                                        <p:tgtEl>
                                          <p:spTgt spid="36"/>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0" nodeType="clickEffect">
                                  <p:stCondLst>
                                    <p:cond delay="0"/>
                                  </p:stCondLst>
                                  <p:childTnLst>
                                    <p:animMotion origin="layout" path="M -3.33333E-6 -2.59259E-6 L -0.10746 0.375 " pathEditMode="relative" rAng="0" ptsTypes="AA">
                                      <p:cBhvr>
                                        <p:cTn id="28" dur="1000" fill="hold"/>
                                        <p:tgtEl>
                                          <p:spTgt spid="41"/>
                                        </p:tgtEl>
                                        <p:attrNameLst>
                                          <p:attrName>ppt_x</p:attrName>
                                          <p:attrName>ppt_y</p:attrName>
                                        </p:attrNameLst>
                                      </p:cBhvr>
                                      <p:rCtr x="-5382" y="18750"/>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0" presetClass="path" presetSubtype="0" accel="50000" decel="50000" fill="hold" grpId="0" nodeType="withEffect">
                                  <p:stCondLst>
                                    <p:cond delay="0"/>
                                  </p:stCondLst>
                                  <p:childTnLst>
                                    <p:animMotion origin="layout" path="M 0 0 L 0.43299 0.39583 " pathEditMode="relative" ptsTypes="AA">
                                      <p:cBhvr>
                                        <p:cTn id="34" dur="1000" fill="hold"/>
                                        <p:tgtEl>
                                          <p:spTgt spid="25"/>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 grpId="0" animBg="1"/>
      <p:bldP spid="36" grpId="0" animBg="1"/>
      <p:bldP spid="41" grpId="0" animBg="1"/>
      <p:bldP spid="6" grpId="0" animBg="1"/>
      <p:bldP spid="9" grpId="0" animBg="1"/>
      <p:bldP spid="25" grpId="0" animBg="1"/>
      <p:bldP spid="11"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venir Next" panose="020B0503020202020204" pitchFamily="34" charset="0"/>
              </a:rPr>
              <a:t>AirLift</a:t>
            </a:r>
            <a:r>
              <a:rPr lang="en-US" dirty="0">
                <a:latin typeface="Avenir Next" panose="020B0503020202020204" pitchFamily="34" charset="0"/>
              </a:rPr>
              <a:t> Remapping</a:t>
            </a:r>
            <a:endParaRPr lang="en-US" b="1" dirty="0">
              <a:latin typeface="Avenir Next" panose="020B0503020202020204" pitchFamily="34" charset="0"/>
            </a:endParaRPr>
          </a:p>
        </p:txBody>
      </p:sp>
      <p:grpSp>
        <p:nvGrpSpPr>
          <p:cNvPr id="3" name="Group 2">
            <a:extLst>
              <a:ext uri="{FF2B5EF4-FFF2-40B4-BE49-F238E27FC236}">
                <a16:creationId xmlns:a16="http://schemas.microsoft.com/office/drawing/2014/main" id="{C9D47C76-40F0-6ABF-2E16-522C0BEEDC26}"/>
              </a:ext>
            </a:extLst>
          </p:cNvPr>
          <p:cNvGrpSpPr/>
          <p:nvPr/>
        </p:nvGrpSpPr>
        <p:grpSpPr>
          <a:xfrm>
            <a:off x="0" y="1928046"/>
            <a:ext cx="9144000" cy="1107996"/>
            <a:chOff x="0" y="1928046"/>
            <a:chExt cx="9144000" cy="1107996"/>
          </a:xfrm>
        </p:grpSpPr>
        <p:sp>
          <p:nvSpPr>
            <p:cNvPr id="4" name="Rectangle 3">
              <a:extLst>
                <a:ext uri="{FF2B5EF4-FFF2-40B4-BE49-F238E27FC236}">
                  <a16:creationId xmlns:a16="http://schemas.microsoft.com/office/drawing/2014/main" id="{C20922DB-C69E-7639-A019-AD72FE22D207}"/>
                </a:ext>
              </a:extLst>
            </p:cNvPr>
            <p:cNvSpPr/>
            <p:nvPr/>
          </p:nvSpPr>
          <p:spPr>
            <a:xfrm>
              <a:off x="0" y="1928046"/>
              <a:ext cx="9144000" cy="11079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800" b="1" dirty="0">
                <a:solidFill>
                  <a:schemeClr val="tx1"/>
                </a:solidFill>
                <a:latin typeface="Avenir Next" panose="020B0503020202020204" pitchFamily="34" charset="0"/>
              </a:endParaRPr>
            </a:p>
            <a:p>
              <a:pPr algn="ctr"/>
              <a:r>
                <a:rPr lang="en-CH" sz="2800" b="1" dirty="0">
                  <a:solidFill>
                    <a:srgbClr val="629B3C"/>
                  </a:solidFill>
                  <a:latin typeface="Avenir Next" panose="020B0503020202020204" pitchFamily="34" charset="0"/>
                </a:rPr>
                <a:t>AirLift fully utilizes all reads </a:t>
              </a:r>
            </a:p>
            <a:p>
              <a:pPr algn="ctr"/>
              <a:r>
                <a:rPr lang="en-CH" sz="2800" b="1" dirty="0">
                  <a:solidFill>
                    <a:srgbClr val="629B3C"/>
                  </a:solidFill>
                  <a:latin typeface="Avenir Next" panose="020B0503020202020204" pitchFamily="34" charset="0"/>
                </a:rPr>
                <a:t>by either moving or remapping them</a:t>
              </a:r>
            </a:p>
            <a:p>
              <a:pPr algn="ctr"/>
              <a:r>
                <a:rPr lang="en-CH" sz="2800" b="1" dirty="0">
                  <a:solidFill>
                    <a:schemeClr val="tx1"/>
                  </a:solidFill>
                  <a:latin typeface="Avenir Next" panose="020B0503020202020204" pitchFamily="34" charset="0"/>
                </a:rPr>
                <a:t> </a:t>
              </a:r>
            </a:p>
          </p:txBody>
        </p:sp>
        <p:sp>
          <p:nvSpPr>
            <p:cNvPr id="5" name="TextBox 4">
              <a:extLst>
                <a:ext uri="{FF2B5EF4-FFF2-40B4-BE49-F238E27FC236}">
                  <a16:creationId xmlns:a16="http://schemas.microsoft.com/office/drawing/2014/main" id="{42AC2CF7-7F55-9450-3982-9D2E9D2303C8}"/>
                </a:ext>
              </a:extLst>
            </p:cNvPr>
            <p:cNvSpPr txBox="1"/>
            <p:nvPr/>
          </p:nvSpPr>
          <p:spPr>
            <a:xfrm>
              <a:off x="79031" y="1928046"/>
              <a:ext cx="933335" cy="1107996"/>
            </a:xfrm>
            <a:prstGeom prst="rect">
              <a:avLst/>
            </a:prstGeom>
            <a:noFill/>
          </p:spPr>
          <p:txBody>
            <a:bodyPr wrap="square">
              <a:spAutoFit/>
            </a:bodyPr>
            <a:lstStyle/>
            <a:p>
              <a:r>
                <a:rPr lang="en-CH" sz="6600" b="1" i="0" u="none" strike="noStrike" dirty="0">
                  <a:solidFill>
                    <a:srgbClr val="629B3C"/>
                  </a:solidFill>
                  <a:effectLst/>
                  <a:latin typeface="arial" panose="020B0604020202020204" pitchFamily="34" charset="0"/>
                </a:rPr>
                <a:t>✓</a:t>
              </a:r>
              <a:endParaRPr lang="en-CH" sz="7200" dirty="0">
                <a:solidFill>
                  <a:srgbClr val="629B3C"/>
                </a:solidFill>
              </a:endParaRPr>
            </a:p>
          </p:txBody>
        </p:sp>
      </p:grpSp>
      <p:grpSp>
        <p:nvGrpSpPr>
          <p:cNvPr id="6" name="Group 5">
            <a:extLst>
              <a:ext uri="{FF2B5EF4-FFF2-40B4-BE49-F238E27FC236}">
                <a16:creationId xmlns:a16="http://schemas.microsoft.com/office/drawing/2014/main" id="{795B791A-1C03-E87D-7C27-336EB6C0CD84}"/>
              </a:ext>
            </a:extLst>
          </p:cNvPr>
          <p:cNvGrpSpPr/>
          <p:nvPr/>
        </p:nvGrpSpPr>
        <p:grpSpPr>
          <a:xfrm>
            <a:off x="0" y="3457070"/>
            <a:ext cx="9144000" cy="1472884"/>
            <a:chOff x="0" y="3457070"/>
            <a:chExt cx="9144000" cy="1472884"/>
          </a:xfrm>
        </p:grpSpPr>
        <p:sp>
          <p:nvSpPr>
            <p:cNvPr id="7" name="Rectangle 6">
              <a:extLst>
                <a:ext uri="{FF2B5EF4-FFF2-40B4-BE49-F238E27FC236}">
                  <a16:creationId xmlns:a16="http://schemas.microsoft.com/office/drawing/2014/main" id="{1673028F-0B9B-BB2F-A851-826D51F59B5F}"/>
                </a:ext>
              </a:extLst>
            </p:cNvPr>
            <p:cNvSpPr/>
            <p:nvPr/>
          </p:nvSpPr>
          <p:spPr>
            <a:xfrm>
              <a:off x="0" y="3457070"/>
              <a:ext cx="9144000" cy="147288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800" b="1" dirty="0">
                <a:solidFill>
                  <a:schemeClr val="tx1"/>
                </a:solidFill>
                <a:latin typeface="Avenir Next" panose="020B0503020202020204" pitchFamily="34" charset="0"/>
              </a:endParaRPr>
            </a:p>
            <a:p>
              <a:pPr algn="ctr"/>
              <a:r>
                <a:rPr lang="en-CH" sz="2800" b="1" dirty="0">
                  <a:solidFill>
                    <a:srgbClr val="629B3C"/>
                  </a:solidFill>
                  <a:latin typeface="Avenir Next" panose="020B0503020202020204" pitchFamily="34" charset="0"/>
                </a:rPr>
                <a:t>AirLift generates an accurate</a:t>
              </a:r>
            </a:p>
            <a:p>
              <a:pPr algn="ctr"/>
              <a:r>
                <a:rPr lang="en-CH" sz="2800" b="1" dirty="0">
                  <a:solidFill>
                    <a:srgbClr val="629B3C"/>
                  </a:solidFill>
                  <a:latin typeface="Avenir Next" panose="020B0503020202020204" pitchFamily="34" charset="0"/>
                </a:rPr>
                <a:t>alignment file (BAM) that can easily be used </a:t>
              </a:r>
            </a:p>
            <a:p>
              <a:pPr algn="ctr"/>
              <a:r>
                <a:rPr lang="en-CH" sz="2800" b="1" dirty="0">
                  <a:solidFill>
                    <a:srgbClr val="629B3C"/>
                  </a:solidFill>
                  <a:latin typeface="Avenir Next" panose="020B0503020202020204" pitchFamily="34" charset="0"/>
                </a:rPr>
                <a:t>in downstream analysis</a:t>
              </a:r>
            </a:p>
            <a:p>
              <a:pPr algn="ctr"/>
              <a:r>
                <a:rPr lang="en-CH" sz="2800" b="1" dirty="0">
                  <a:solidFill>
                    <a:schemeClr val="tx1"/>
                  </a:solidFill>
                  <a:latin typeface="Avenir Next" panose="020B0503020202020204" pitchFamily="34" charset="0"/>
                </a:rPr>
                <a:t> </a:t>
              </a:r>
            </a:p>
          </p:txBody>
        </p:sp>
        <p:sp>
          <p:nvSpPr>
            <p:cNvPr id="8" name="TextBox 7">
              <a:extLst>
                <a:ext uri="{FF2B5EF4-FFF2-40B4-BE49-F238E27FC236}">
                  <a16:creationId xmlns:a16="http://schemas.microsoft.com/office/drawing/2014/main" id="{BA5E3EE5-EBDC-03DE-C3FA-E7607A55FE78}"/>
                </a:ext>
              </a:extLst>
            </p:cNvPr>
            <p:cNvSpPr txBox="1"/>
            <p:nvPr/>
          </p:nvSpPr>
          <p:spPr>
            <a:xfrm>
              <a:off x="79031" y="3669632"/>
              <a:ext cx="933335" cy="1107996"/>
            </a:xfrm>
            <a:prstGeom prst="rect">
              <a:avLst/>
            </a:prstGeom>
            <a:noFill/>
          </p:spPr>
          <p:txBody>
            <a:bodyPr wrap="square">
              <a:spAutoFit/>
            </a:bodyPr>
            <a:lstStyle/>
            <a:p>
              <a:r>
                <a:rPr lang="en-CH" sz="6600" b="1" i="0" u="none" strike="noStrike" dirty="0">
                  <a:solidFill>
                    <a:srgbClr val="629B3C"/>
                  </a:solidFill>
                  <a:effectLst/>
                  <a:latin typeface="arial" panose="020B0604020202020204" pitchFamily="34" charset="0"/>
                </a:rPr>
                <a:t>✓</a:t>
              </a:r>
              <a:endParaRPr lang="en-CH" sz="7200" dirty="0">
                <a:solidFill>
                  <a:srgbClr val="629B3C"/>
                </a:solidFill>
              </a:endParaRPr>
            </a:p>
          </p:txBody>
        </p:sp>
      </p:grpSp>
    </p:spTree>
    <p:custDataLst>
      <p:tags r:id="rId1"/>
    </p:custDataLst>
    <p:extLst>
      <p:ext uri="{BB962C8B-B14F-4D97-AF65-F5344CB8AC3E}">
        <p14:creationId xmlns:p14="http://schemas.microsoft.com/office/powerpoint/2010/main" val="189697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243582"/>
            <a:ext cx="8672264" cy="8763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Avenir Next" panose="020B0503020202020204" pitchFamily="34"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86616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Background</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77500" lnSpcReduction="2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1960519"/>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Goal and Key Idea</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05487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a:latin typeface="Avenir Next" panose="020B0503020202020204" pitchFamily="34" charset="0"/>
              </a:rPr>
              <a:t>AirLift</a:t>
            </a:r>
            <a:endParaRPr lang="en-US" sz="3200" dirty="0">
              <a:latin typeface="Avenir Next" panose="020B0503020202020204" pitchFamily="34" charset="0"/>
            </a:endParaRPr>
          </a:p>
        </p:txBody>
      </p:sp>
      <p:sp>
        <p:nvSpPr>
          <p:cNvPr id="34" name="Rectangle 33">
            <a:extLst>
              <a:ext uri="{FF2B5EF4-FFF2-40B4-BE49-F238E27FC236}">
                <a16:creationId xmlns:a16="http://schemas.microsoft.com/office/drawing/2014/main" id="{8C4C16E8-8CAC-EE46-8433-92ACFE20B5B5}"/>
              </a:ext>
            </a:extLst>
          </p:cNvPr>
          <p:cNvSpPr/>
          <p:nvPr/>
        </p:nvSpPr>
        <p:spPr>
          <a:xfrm>
            <a:off x="235868" y="4149229"/>
            <a:ext cx="8672264" cy="876337"/>
          </a:xfrm>
          <a:prstGeom prst="rect">
            <a:avLst/>
          </a:prstGeom>
          <a:solidFill>
            <a:srgbClr val="0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Evaluation</a:t>
            </a:r>
          </a:p>
        </p:txBody>
      </p:sp>
      <p:sp>
        <p:nvSpPr>
          <p:cNvPr id="14" name="Title 1">
            <a:extLst>
              <a:ext uri="{FF2B5EF4-FFF2-40B4-BE49-F238E27FC236}">
                <a16:creationId xmlns:a16="http://schemas.microsoft.com/office/drawing/2014/main" id="{4213E2A9-4038-194A-AF39-FFE08078F4BA}"/>
              </a:ext>
            </a:extLst>
          </p:cNvPr>
          <p:cNvSpPr>
            <a:spLocks noGrp="1"/>
          </p:cNvSpPr>
          <p:nvPr>
            <p:ph type="title"/>
          </p:nvPr>
        </p:nvSpPr>
        <p:spPr>
          <a:xfrm>
            <a:off x="189560" y="95697"/>
            <a:ext cx="8798061" cy="770467"/>
          </a:xfrm>
        </p:spPr>
        <p:txBody>
          <a:bodyPr/>
          <a:lstStyle/>
          <a:p>
            <a:r>
              <a:rPr lang="en-US" dirty="0">
                <a:latin typeface="Avenir Next" panose="020B0503020202020204" pitchFamily="34" charset="0"/>
              </a:rPr>
              <a:t>Outline</a:t>
            </a:r>
            <a:endParaRPr lang="en-US" b="1" dirty="0">
              <a:latin typeface="Avenir Next" panose="020B0503020202020204" pitchFamily="34" charset="0"/>
            </a:endParaRPr>
          </a:p>
        </p:txBody>
      </p:sp>
    </p:spTree>
    <p:extLst>
      <p:ext uri="{BB962C8B-B14F-4D97-AF65-F5344CB8AC3E}">
        <p14:creationId xmlns:p14="http://schemas.microsoft.com/office/powerpoint/2010/main" val="957941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6272-7027-4443-8E0A-FEF83B355E9B}"/>
              </a:ext>
            </a:extLst>
          </p:cNvPr>
          <p:cNvSpPr>
            <a:spLocks noGrp="1"/>
          </p:cNvSpPr>
          <p:nvPr>
            <p:ph type="title"/>
          </p:nvPr>
        </p:nvSpPr>
        <p:spPr/>
        <p:txBody>
          <a:bodyPr/>
          <a:lstStyle/>
          <a:p>
            <a:r>
              <a:rPr lang="en-CH" dirty="0">
                <a:latin typeface="Avenir Next" panose="020B0503020202020204" pitchFamily="34" charset="0"/>
              </a:rPr>
              <a:t>Evaluation Methodology</a:t>
            </a:r>
          </a:p>
        </p:txBody>
      </p:sp>
      <p:sp>
        <p:nvSpPr>
          <p:cNvPr id="3" name="Content Placeholder 2">
            <a:extLst>
              <a:ext uri="{FF2B5EF4-FFF2-40B4-BE49-F238E27FC236}">
                <a16:creationId xmlns:a16="http://schemas.microsoft.com/office/drawing/2014/main" id="{386FE194-297D-F64B-87C3-5D0EC9401DF4}"/>
              </a:ext>
            </a:extLst>
          </p:cNvPr>
          <p:cNvSpPr>
            <a:spLocks noGrp="1"/>
          </p:cNvSpPr>
          <p:nvPr>
            <p:ph idx="1"/>
          </p:nvPr>
        </p:nvSpPr>
        <p:spPr/>
        <p:txBody>
          <a:bodyPr/>
          <a:lstStyle/>
          <a:p>
            <a:pPr marL="0" indent="0">
              <a:buNone/>
            </a:pPr>
            <a:r>
              <a:rPr lang="en-GB" b="1" dirty="0">
                <a:solidFill>
                  <a:schemeClr val="accent2"/>
                </a:solidFill>
                <a:latin typeface="Avenir Next" panose="020B0503020202020204" pitchFamily="34" charset="0"/>
              </a:rPr>
              <a:t>Remapping</a:t>
            </a:r>
          </a:p>
          <a:p>
            <a:pPr>
              <a:spcAft>
                <a:spcPts val="500"/>
              </a:spcAft>
            </a:pPr>
            <a:r>
              <a:rPr lang="en-GB" sz="2200" b="1" dirty="0">
                <a:solidFill>
                  <a:schemeClr val="accent2"/>
                </a:solidFill>
                <a:latin typeface="Avenir Next" panose="020B0503020202020204" pitchFamily="34" charset="0"/>
              </a:rPr>
              <a:t>Baseline: </a:t>
            </a:r>
            <a:r>
              <a:rPr lang="en-GB" sz="2200" dirty="0">
                <a:latin typeface="Avenir Next" panose="020B0503020202020204" pitchFamily="34" charset="0"/>
              </a:rPr>
              <a:t>Fully mapping all reads</a:t>
            </a:r>
          </a:p>
          <a:p>
            <a:pPr lvl="1">
              <a:spcAft>
                <a:spcPts val="500"/>
              </a:spcAft>
            </a:pPr>
            <a:r>
              <a:rPr lang="en-GB" sz="2000" dirty="0" err="1">
                <a:solidFill>
                  <a:schemeClr val="accent2"/>
                </a:solidFill>
                <a:latin typeface="Avenir Next" panose="020B0503020202020204" pitchFamily="34" charset="0"/>
              </a:rPr>
              <a:t>CrossMap</a:t>
            </a:r>
            <a:r>
              <a:rPr lang="en-GB" sz="2000" dirty="0">
                <a:solidFill>
                  <a:schemeClr val="accent2"/>
                </a:solidFill>
                <a:latin typeface="Avenir Next" panose="020B0503020202020204" pitchFamily="34" charset="0"/>
              </a:rPr>
              <a:t> </a:t>
            </a:r>
            <a:r>
              <a:rPr lang="en-GB" sz="2000" dirty="0" err="1">
                <a:latin typeface="Avenir Next" panose="020B0503020202020204" pitchFamily="34" charset="0"/>
              </a:rPr>
              <a:t>remapper</a:t>
            </a:r>
            <a:r>
              <a:rPr lang="en-GB" sz="2000" dirty="0">
                <a:latin typeface="Avenir Next" panose="020B0503020202020204" pitchFamily="34" charset="0"/>
              </a:rPr>
              <a:t> that can generate alignment files (BAM)</a:t>
            </a:r>
            <a:endParaRPr lang="en-GB" sz="2000" dirty="0">
              <a:solidFill>
                <a:schemeClr val="accent2"/>
              </a:solidFill>
              <a:latin typeface="Avenir Next" panose="020B0503020202020204" pitchFamily="34" charset="0"/>
            </a:endParaRPr>
          </a:p>
          <a:p>
            <a:pPr lvl="1">
              <a:spcAft>
                <a:spcPts val="500"/>
              </a:spcAft>
            </a:pPr>
            <a:r>
              <a:rPr lang="en-GB" sz="2000" dirty="0" err="1">
                <a:solidFill>
                  <a:schemeClr val="accent2"/>
                </a:solidFill>
                <a:latin typeface="Avenir Next" panose="020B0503020202020204" pitchFamily="34" charset="0"/>
              </a:rPr>
              <a:t>LiftOver</a:t>
            </a:r>
            <a:r>
              <a:rPr lang="en-GB" sz="2000" dirty="0">
                <a:solidFill>
                  <a:schemeClr val="accent2"/>
                </a:solidFill>
                <a:latin typeface="Avenir Next" panose="020B0503020202020204" pitchFamily="34" charset="0"/>
              </a:rPr>
              <a:t> </a:t>
            </a:r>
            <a:r>
              <a:rPr lang="en-GB" sz="2000" dirty="0" err="1">
                <a:latin typeface="Avenir Next" panose="020B0503020202020204" pitchFamily="34" charset="0"/>
              </a:rPr>
              <a:t>remapper</a:t>
            </a:r>
            <a:r>
              <a:rPr lang="en-GB" sz="2000" dirty="0">
                <a:latin typeface="Avenir Next" panose="020B0503020202020204" pitchFamily="34" charset="0"/>
              </a:rPr>
              <a:t> that generates only the updated positions</a:t>
            </a:r>
          </a:p>
          <a:p>
            <a:pPr lvl="1">
              <a:spcAft>
                <a:spcPts val="500"/>
              </a:spcAft>
            </a:pPr>
            <a:endParaRPr lang="en-GB" sz="2000" dirty="0">
              <a:latin typeface="Avenir Next" panose="020B0503020202020204" pitchFamily="34" charset="0"/>
            </a:endParaRPr>
          </a:p>
          <a:p>
            <a:pPr marL="0" indent="0">
              <a:spcAft>
                <a:spcPts val="3000"/>
              </a:spcAft>
              <a:buNone/>
            </a:pPr>
            <a:r>
              <a:rPr lang="en-GB" sz="2200" b="1" dirty="0">
                <a:solidFill>
                  <a:schemeClr val="accent6">
                    <a:lumMod val="75000"/>
                  </a:schemeClr>
                </a:solidFill>
                <a:latin typeface="Avenir Next" panose="020B0503020202020204" pitchFamily="34" charset="0"/>
              </a:rPr>
              <a:t>Accuracy:</a:t>
            </a:r>
            <a:r>
              <a:rPr lang="en-GB" sz="2200" b="1" dirty="0">
                <a:solidFill>
                  <a:schemeClr val="accent2"/>
                </a:solidFill>
                <a:latin typeface="Avenir Next" panose="020B0503020202020204" pitchFamily="34" charset="0"/>
              </a:rPr>
              <a:t> </a:t>
            </a:r>
            <a:r>
              <a:rPr lang="en-GB" sz="2200" b="1" dirty="0">
                <a:latin typeface="Avenir Next" panose="020B0503020202020204" pitchFamily="34" charset="0"/>
              </a:rPr>
              <a:t>Variant calling </a:t>
            </a:r>
            <a:r>
              <a:rPr lang="en-GB" sz="2200" dirty="0">
                <a:latin typeface="Avenir Next" panose="020B0503020202020204" pitchFamily="34" charset="0"/>
              </a:rPr>
              <a:t>using </a:t>
            </a:r>
            <a:r>
              <a:rPr lang="en-GB" sz="2200" dirty="0" err="1">
                <a:latin typeface="Avenir Next" panose="020B0503020202020204" pitchFamily="34" charset="0"/>
              </a:rPr>
              <a:t>AirLift</a:t>
            </a:r>
            <a:r>
              <a:rPr lang="en-GB" sz="2200" dirty="0">
                <a:latin typeface="Avenir Next" panose="020B0503020202020204" pitchFamily="34" charset="0"/>
              </a:rPr>
              <a:t> and full mapping</a:t>
            </a:r>
          </a:p>
          <a:p>
            <a:pPr marL="0" indent="0">
              <a:buNone/>
            </a:pPr>
            <a:r>
              <a:rPr lang="en-GB" b="1" dirty="0">
                <a:solidFill>
                  <a:srgbClr val="7030A0"/>
                </a:solidFill>
                <a:latin typeface="Avenir Next" panose="020B0503020202020204" pitchFamily="34" charset="0"/>
              </a:rPr>
              <a:t>Datasets </a:t>
            </a:r>
          </a:p>
          <a:p>
            <a:pPr>
              <a:spcAft>
                <a:spcPts val="1000"/>
              </a:spcAft>
            </a:pPr>
            <a:r>
              <a:rPr lang="en-GB" sz="2200" b="1" dirty="0">
                <a:solidFill>
                  <a:srgbClr val="7030A0"/>
                </a:solidFill>
                <a:latin typeface="Avenir Next" panose="020B0503020202020204" pitchFamily="34" charset="0"/>
              </a:rPr>
              <a:t>Human (hg): </a:t>
            </a:r>
            <a:r>
              <a:rPr lang="en-GB" sz="2200" dirty="0">
                <a:latin typeface="Avenir Next" panose="020B0503020202020204" pitchFamily="34" charset="0"/>
              </a:rPr>
              <a:t>Oldest: HG16 Newest: HG38 (5 versions)</a:t>
            </a:r>
          </a:p>
          <a:p>
            <a:pPr>
              <a:spcAft>
                <a:spcPts val="1000"/>
              </a:spcAft>
            </a:pPr>
            <a:r>
              <a:rPr lang="en-GB" sz="2200" b="1" dirty="0">
                <a:solidFill>
                  <a:srgbClr val="7030A0"/>
                </a:solidFill>
                <a:latin typeface="Avenir Next" panose="020B0503020202020204" pitchFamily="34" charset="0"/>
              </a:rPr>
              <a:t>Worm (</a:t>
            </a:r>
            <a:r>
              <a:rPr lang="en-GB" sz="2200" b="1" dirty="0" err="1">
                <a:solidFill>
                  <a:srgbClr val="7030A0"/>
                </a:solidFill>
                <a:latin typeface="Avenir Next" panose="020B0503020202020204" pitchFamily="34" charset="0"/>
              </a:rPr>
              <a:t>ce</a:t>
            </a:r>
            <a:r>
              <a:rPr lang="en-GB" sz="2200" b="1" dirty="0">
                <a:solidFill>
                  <a:srgbClr val="7030A0"/>
                </a:solidFill>
                <a:latin typeface="Avenir Next" panose="020B0503020202020204" pitchFamily="34" charset="0"/>
              </a:rPr>
              <a:t>): </a:t>
            </a:r>
            <a:r>
              <a:rPr lang="en-GB" sz="2200" dirty="0">
                <a:latin typeface="Avenir Next" panose="020B0503020202020204" pitchFamily="34" charset="0"/>
              </a:rPr>
              <a:t>Oldest: ce2 Newest: ce11 (5 versions)</a:t>
            </a:r>
          </a:p>
          <a:p>
            <a:pPr>
              <a:spcAft>
                <a:spcPts val="1000"/>
              </a:spcAft>
            </a:pPr>
            <a:r>
              <a:rPr lang="en-GB" sz="2200" b="1" dirty="0">
                <a:solidFill>
                  <a:srgbClr val="7030A0"/>
                </a:solidFill>
                <a:latin typeface="Avenir Next" panose="020B0503020202020204" pitchFamily="34" charset="0"/>
              </a:rPr>
              <a:t>Yeast (</a:t>
            </a:r>
            <a:r>
              <a:rPr lang="en-GB" sz="2200" b="1" dirty="0" err="1">
                <a:solidFill>
                  <a:srgbClr val="7030A0"/>
                </a:solidFill>
                <a:latin typeface="Avenir Next" panose="020B0503020202020204" pitchFamily="34" charset="0"/>
              </a:rPr>
              <a:t>sacCer</a:t>
            </a:r>
            <a:r>
              <a:rPr lang="en-GB" sz="2200" b="1" dirty="0">
                <a:solidFill>
                  <a:srgbClr val="7030A0"/>
                </a:solidFill>
                <a:latin typeface="Avenir Next" panose="020B0503020202020204" pitchFamily="34" charset="0"/>
              </a:rPr>
              <a:t>): </a:t>
            </a:r>
            <a:r>
              <a:rPr lang="en-GB" sz="2200" dirty="0">
                <a:latin typeface="Avenir Next" panose="020B0503020202020204" pitchFamily="34" charset="0"/>
              </a:rPr>
              <a:t>Oldest: sacCer1 Newest: sacCer3 (3 versions)</a:t>
            </a:r>
          </a:p>
          <a:p>
            <a:pPr>
              <a:spcAft>
                <a:spcPts val="1000"/>
              </a:spcAft>
            </a:pPr>
            <a:endParaRPr lang="en-GB" sz="2200" dirty="0">
              <a:latin typeface="Avenir Next" panose="020B0503020202020204" pitchFamily="34" charset="0"/>
            </a:endParaRPr>
          </a:p>
          <a:p>
            <a:pPr>
              <a:spcAft>
                <a:spcPts val="1000"/>
              </a:spcAft>
            </a:pPr>
            <a:endParaRPr lang="en-GB" sz="2200" dirty="0">
              <a:latin typeface="Avenir Next" panose="020B0503020202020204" pitchFamily="34" charset="0"/>
            </a:endParaRPr>
          </a:p>
          <a:p>
            <a:pPr>
              <a:spcAft>
                <a:spcPts val="1000"/>
              </a:spcAft>
            </a:pPr>
            <a:endParaRPr lang="en-GB" sz="2200" dirty="0">
              <a:latin typeface="Avenir Next" panose="020B0503020202020204" pitchFamily="34" charset="0"/>
            </a:endParaRPr>
          </a:p>
          <a:p>
            <a:pPr>
              <a:spcAft>
                <a:spcPts val="1000"/>
              </a:spcAft>
            </a:pPr>
            <a:endParaRPr lang="en-CH" sz="2200" dirty="0">
              <a:latin typeface="Avenir Next" panose="020B0503020202020204" pitchFamily="34" charset="0"/>
            </a:endParaRPr>
          </a:p>
        </p:txBody>
      </p:sp>
    </p:spTree>
    <p:extLst>
      <p:ext uri="{BB962C8B-B14F-4D97-AF65-F5344CB8AC3E}">
        <p14:creationId xmlns:p14="http://schemas.microsoft.com/office/powerpoint/2010/main" val="100613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dirty="0"/>
              <a:t>Performance</a:t>
            </a:r>
          </a:p>
        </p:txBody>
      </p:sp>
      <p:sp>
        <p:nvSpPr>
          <p:cNvPr id="28" name="Rectangle 27">
            <a:extLst>
              <a:ext uri="{FF2B5EF4-FFF2-40B4-BE49-F238E27FC236}">
                <a16:creationId xmlns:a16="http://schemas.microsoft.com/office/drawing/2014/main" id="{2CD1D509-EA15-7647-8A85-BA4AAC406309}"/>
              </a:ext>
            </a:extLst>
          </p:cNvPr>
          <p:cNvSpPr/>
          <p:nvPr/>
        </p:nvSpPr>
        <p:spPr>
          <a:xfrm>
            <a:off x="0" y="3985781"/>
            <a:ext cx="9144000" cy="6043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400" b="1" dirty="0">
                <a:solidFill>
                  <a:srgbClr val="629B3C"/>
                </a:solidFill>
              </a:rPr>
              <a:t>2.6× – 6.7× </a:t>
            </a:r>
            <a:r>
              <a:rPr lang="en-GB" sz="2400" b="1" dirty="0">
                <a:solidFill>
                  <a:srgbClr val="629B3C"/>
                </a:solidFill>
                <a:latin typeface="Corbel" panose="020B0503020204020204" pitchFamily="34" charset="0"/>
              </a:rPr>
              <a:t>speedup </a:t>
            </a:r>
            <a:r>
              <a:rPr lang="en-GB" sz="2400" b="1" dirty="0">
                <a:solidFill>
                  <a:schemeClr val="tx1"/>
                </a:solidFill>
                <a:latin typeface="Corbel" panose="020B0503020204020204" pitchFamily="34" charset="0"/>
              </a:rPr>
              <a:t>compared to the full mapping</a:t>
            </a:r>
          </a:p>
        </p:txBody>
      </p:sp>
      <p:sp>
        <p:nvSpPr>
          <p:cNvPr id="29" name="Rectangle 28">
            <a:extLst>
              <a:ext uri="{FF2B5EF4-FFF2-40B4-BE49-F238E27FC236}">
                <a16:creationId xmlns:a16="http://schemas.microsoft.com/office/drawing/2014/main" id="{CB638873-45C1-E949-92B6-0AB9E40979AE}"/>
              </a:ext>
            </a:extLst>
          </p:cNvPr>
          <p:cNvSpPr/>
          <p:nvPr/>
        </p:nvSpPr>
        <p:spPr>
          <a:xfrm>
            <a:off x="0" y="4845914"/>
            <a:ext cx="9144000" cy="1191204"/>
          </a:xfrm>
          <a:prstGeom prst="rect">
            <a:avLst/>
          </a:prstGeom>
          <a:solidFill>
            <a:srgbClr val="E4D6FA"/>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400" b="1" dirty="0">
                <a:solidFill>
                  <a:srgbClr val="629B3C"/>
                </a:solidFill>
              </a:rPr>
              <a:t>More comprehensive mapping: </a:t>
            </a:r>
          </a:p>
          <a:p>
            <a:pPr algn="ctr">
              <a:lnSpc>
                <a:spcPct val="150000"/>
              </a:lnSpc>
            </a:pPr>
            <a:r>
              <a:rPr lang="en-GB" sz="2400" b="1" dirty="0">
                <a:solidFill>
                  <a:srgbClr val="C00000"/>
                </a:solidFill>
              </a:rPr>
              <a:t>Longer execution times than </a:t>
            </a:r>
            <a:r>
              <a:rPr lang="en-GB" sz="2400" b="1" dirty="0" err="1">
                <a:solidFill>
                  <a:srgbClr val="C00000"/>
                </a:solidFill>
              </a:rPr>
              <a:t>CrossMap</a:t>
            </a:r>
            <a:r>
              <a:rPr lang="en-GB" sz="2400" b="1" dirty="0">
                <a:solidFill>
                  <a:srgbClr val="C00000"/>
                </a:solidFill>
              </a:rPr>
              <a:t> and </a:t>
            </a:r>
            <a:r>
              <a:rPr lang="en-GB" sz="2400" b="1" dirty="0" err="1">
                <a:solidFill>
                  <a:srgbClr val="C00000"/>
                </a:solidFill>
              </a:rPr>
              <a:t>LiftOver</a:t>
            </a:r>
            <a:endParaRPr lang="en-GB" sz="2400" b="1" dirty="0">
              <a:solidFill>
                <a:srgbClr val="C00000"/>
              </a:solidFill>
              <a:latin typeface="Corbel" panose="020B0503020204020204" pitchFamily="34" charset="0"/>
            </a:endParaRPr>
          </a:p>
        </p:txBody>
      </p:sp>
      <p:pic>
        <p:nvPicPr>
          <p:cNvPr id="7" name="Picture 6" descr="Chart, bar chart&#10;&#10;Description automatically generated">
            <a:extLst>
              <a:ext uri="{FF2B5EF4-FFF2-40B4-BE49-F238E27FC236}">
                <a16:creationId xmlns:a16="http://schemas.microsoft.com/office/drawing/2014/main" id="{17BD0B6E-18D8-EF0F-239A-8F7AA6B61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26" y="1121956"/>
            <a:ext cx="7596336" cy="2197196"/>
          </a:xfrm>
          <a:prstGeom prst="rect">
            <a:avLst/>
          </a:prstGeom>
        </p:spPr>
      </p:pic>
    </p:spTree>
    <p:extLst>
      <p:ext uri="{BB962C8B-B14F-4D97-AF65-F5344CB8AC3E}">
        <p14:creationId xmlns:p14="http://schemas.microsoft.com/office/powerpoint/2010/main" val="334048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dirty="0"/>
              <a:t>Peak Memory Usage</a:t>
            </a:r>
          </a:p>
        </p:txBody>
      </p:sp>
      <p:sp>
        <p:nvSpPr>
          <p:cNvPr id="28" name="Rectangle 27">
            <a:extLst>
              <a:ext uri="{FF2B5EF4-FFF2-40B4-BE49-F238E27FC236}">
                <a16:creationId xmlns:a16="http://schemas.microsoft.com/office/drawing/2014/main" id="{2CD1D509-EA15-7647-8A85-BA4AAC406309}"/>
              </a:ext>
            </a:extLst>
          </p:cNvPr>
          <p:cNvSpPr/>
          <p:nvPr/>
        </p:nvSpPr>
        <p:spPr>
          <a:xfrm>
            <a:off x="0" y="4307899"/>
            <a:ext cx="9144000" cy="6043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400" b="1" dirty="0">
                <a:solidFill>
                  <a:srgbClr val="629B3C"/>
                </a:solidFill>
              </a:rPr>
              <a:t>Peak memory usage similar to full mapping</a:t>
            </a:r>
            <a:endParaRPr lang="en-GB" sz="2400" b="1" dirty="0">
              <a:solidFill>
                <a:schemeClr val="tx1"/>
              </a:solidFill>
              <a:latin typeface="Corbel" panose="020B0503020204020204" pitchFamily="34" charset="0"/>
            </a:endParaRPr>
          </a:p>
        </p:txBody>
      </p:sp>
      <p:pic>
        <p:nvPicPr>
          <p:cNvPr id="3" name="Picture 2" descr="Chart, bar chart&#10;&#10;Description automatically generated">
            <a:extLst>
              <a:ext uri="{FF2B5EF4-FFF2-40B4-BE49-F238E27FC236}">
                <a16:creationId xmlns:a16="http://schemas.microsoft.com/office/drawing/2014/main" id="{75FBB2F6-1443-10CA-9ABD-99A11B4C7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422" y="1521277"/>
            <a:ext cx="7596336" cy="2131509"/>
          </a:xfrm>
          <a:prstGeom prst="rect">
            <a:avLst/>
          </a:prstGeom>
        </p:spPr>
      </p:pic>
    </p:spTree>
    <p:extLst>
      <p:ext uri="{BB962C8B-B14F-4D97-AF65-F5344CB8AC3E}">
        <p14:creationId xmlns:p14="http://schemas.microsoft.com/office/powerpoint/2010/main" val="423401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Reference Genomes</a:t>
            </a:r>
            <a:endParaRPr lang="en-US" b="1" dirty="0">
              <a:latin typeface="Avenir Next" panose="020B0503020202020204" pitchFamily="34" charset="0"/>
            </a:endParaRPr>
          </a:p>
        </p:txBody>
      </p:sp>
      <p:sp>
        <p:nvSpPr>
          <p:cNvPr id="3" name="Content Placeholder 2"/>
          <p:cNvSpPr>
            <a:spLocks noGrp="1"/>
          </p:cNvSpPr>
          <p:nvPr>
            <p:ph idx="1"/>
          </p:nvPr>
        </p:nvSpPr>
        <p:spPr>
          <a:xfrm>
            <a:off x="189559" y="863068"/>
            <a:ext cx="8874053" cy="1500849"/>
          </a:xfrm>
        </p:spPr>
        <p:txBody>
          <a:bodyPr lIns="91440" tIns="45720" rIns="91440" bIns="45720" anchor="t">
            <a:noAutofit/>
          </a:bodyPr>
          <a:lstStyle/>
          <a:p>
            <a:pPr marL="185738" indent="-185738">
              <a:lnSpc>
                <a:spcPct val="100000"/>
              </a:lnSpc>
              <a:spcBef>
                <a:spcPts val="400"/>
              </a:spcBef>
              <a:buClr>
                <a:schemeClr val="tx1"/>
              </a:buClr>
            </a:pPr>
            <a:r>
              <a:rPr lang="en-US" sz="2200" b="1" dirty="0">
                <a:solidFill>
                  <a:srgbClr val="F49415"/>
                </a:solidFill>
                <a:latin typeface="Avenir Next" panose="020B0503020202020204" pitchFamily="34" charset="0"/>
                <a:ea typeface="Segoe UI Symbol" panose="020B0502040204020203" pitchFamily="34" charset="0"/>
                <a:cs typeface="Segoe UI Historic" panose="020B0502040204020203" pitchFamily="34" charset="0"/>
              </a:rPr>
              <a:t>Reference genomes</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play a crucial role in genome analysis for</a:t>
            </a:r>
          </a:p>
          <a:p>
            <a:pPr marL="309688" lvl="1" indent="-185738">
              <a:lnSpc>
                <a:spcPct val="100000"/>
              </a:lnSpc>
              <a:spcBef>
                <a:spcPts val="400"/>
              </a:spcBef>
              <a:buClr>
                <a:schemeClr val="tx1"/>
              </a:buClr>
            </a:pPr>
            <a:r>
              <a:rPr lang="en-US" sz="2200" dirty="0">
                <a:latin typeface="Avenir Next" panose="020B0503020202020204" pitchFamily="34" charset="0"/>
                <a:ea typeface="Segoe UI Symbol" panose="020B0502040204020203" pitchFamily="34" charset="0"/>
                <a:cs typeface="Segoe UI Historic" panose="020B0502040204020203" pitchFamily="34" charset="0"/>
              </a:rPr>
              <a:t>Accurately mapping </a:t>
            </a:r>
            <a:r>
              <a:rPr lang="en-US" sz="2200" dirty="0">
                <a:solidFill>
                  <a:srgbClr val="F49514"/>
                </a:solidFill>
                <a:latin typeface="Avenir Next" panose="020B0503020202020204" pitchFamily="34" charset="0"/>
                <a:ea typeface="Segoe UI Symbol" panose="020B0502040204020203" pitchFamily="34" charset="0"/>
                <a:cs typeface="Segoe UI Historic" panose="020B0502040204020203" pitchFamily="34" charset="0"/>
              </a:rPr>
              <a:t>reads</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to potential </a:t>
            </a:r>
            <a:r>
              <a:rPr lang="en-US" sz="2200" dirty="0">
                <a:solidFill>
                  <a:srgbClr val="00B050"/>
                </a:solidFill>
                <a:latin typeface="Avenir Next" panose="020B0503020202020204" pitchFamily="34" charset="0"/>
                <a:ea typeface="Segoe UI Symbol" panose="020B0502040204020203" pitchFamily="34" charset="0"/>
                <a:cs typeface="Segoe UI Historic" panose="020B0502040204020203" pitchFamily="34" charset="0"/>
              </a:rPr>
              <a:t>matching locations</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in the genome</a:t>
            </a:r>
          </a:p>
          <a:p>
            <a:pPr marL="309688" lvl="1" indent="-185738">
              <a:lnSpc>
                <a:spcPct val="100000"/>
              </a:lnSpc>
              <a:spcBef>
                <a:spcPts val="400"/>
              </a:spcBef>
              <a:buClr>
                <a:schemeClr val="tx1"/>
              </a:buClr>
            </a:pPr>
            <a:r>
              <a:rPr lang="en-US" sz="2200" dirty="0">
                <a:latin typeface="Avenir Next" panose="020B0503020202020204" pitchFamily="34" charset="0"/>
                <a:ea typeface="Segoe UI Symbol" panose="020B0502040204020203" pitchFamily="34" charset="0"/>
                <a:cs typeface="Segoe UI Historic" panose="020B0502040204020203" pitchFamily="34" charset="0"/>
              </a:rPr>
              <a:t>Identifying </a:t>
            </a:r>
            <a:r>
              <a:rPr lang="en-US" sz="2200" dirty="0">
                <a:solidFill>
                  <a:srgbClr val="00B050"/>
                </a:solidFill>
                <a:latin typeface="Avenir Next" panose="020B0503020202020204" pitchFamily="34" charset="0"/>
                <a:ea typeface="Segoe UI Symbol" panose="020B0502040204020203" pitchFamily="34" charset="0"/>
                <a:cs typeface="Segoe UI Historic" panose="020B0502040204020203" pitchFamily="34" charset="0"/>
              </a:rPr>
              <a:t>genomic differences</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in an individual’s genome</a:t>
            </a:r>
            <a:endParaRPr lang="en-US" sz="2200" dirty="0">
              <a:solidFill>
                <a:srgbClr val="00B050"/>
              </a:solidFill>
              <a:latin typeface="Avenir Next" panose="020B0503020202020204" pitchFamily="34" charset="0"/>
              <a:ea typeface="Segoe UI Symbol" panose="020B0502040204020203" pitchFamily="34" charset="0"/>
              <a:cs typeface="Segoe UI Historic" panose="020B0502040204020203" pitchFamily="34" charset="0"/>
            </a:endParaRPr>
          </a:p>
        </p:txBody>
      </p:sp>
      <p:sp>
        <p:nvSpPr>
          <p:cNvPr id="10" name="Rectangle 9">
            <a:extLst>
              <a:ext uri="{FF2B5EF4-FFF2-40B4-BE49-F238E27FC236}">
                <a16:creationId xmlns:a16="http://schemas.microsoft.com/office/drawing/2014/main" id="{EC586341-02EC-AC40-ADCE-03BE081109A9}"/>
              </a:ext>
            </a:extLst>
          </p:cNvPr>
          <p:cNvSpPr/>
          <p:nvPr/>
        </p:nvSpPr>
        <p:spPr>
          <a:xfrm>
            <a:off x="1461309" y="3089732"/>
            <a:ext cx="6292918" cy="278215"/>
          </a:xfrm>
          <a:prstGeom prst="rect">
            <a:avLst/>
          </a:prstGeom>
          <a:solidFill>
            <a:schemeClr val="accent6">
              <a:lumMod val="40000"/>
              <a:lumOff val="60000"/>
              <a:alpha val="41176"/>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tx1"/>
                </a:solidFill>
                <a:latin typeface="Corbel" panose="020B0503020204020204" pitchFamily="34" charset="0"/>
              </a:rPr>
              <a:t>…</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chemeClr val="accent2"/>
                </a:solidFill>
                <a:latin typeface="Corbel" panose="020B0503020204020204" pitchFamily="34" charset="0"/>
              </a:rPr>
              <a:t>C</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a:t>
            </a:r>
            <a:r>
              <a:rPr lang="en-CH" sz="1600" b="1" dirty="0">
                <a:solidFill>
                  <a:schemeClr val="tx1"/>
                </a:solidFill>
                <a:latin typeface="Corbel" panose="020B0503020204020204" pitchFamily="34" charset="0"/>
              </a:rPr>
              <a:t>…</a:t>
            </a:r>
          </a:p>
        </p:txBody>
      </p:sp>
      <p:sp>
        <p:nvSpPr>
          <p:cNvPr id="16" name="TextBox 15">
            <a:extLst>
              <a:ext uri="{FF2B5EF4-FFF2-40B4-BE49-F238E27FC236}">
                <a16:creationId xmlns:a16="http://schemas.microsoft.com/office/drawing/2014/main" id="{CAA3C5A6-E87F-114E-BB3F-F8E69655CA9A}"/>
              </a:ext>
            </a:extLst>
          </p:cNvPr>
          <p:cNvSpPr txBox="1"/>
          <p:nvPr/>
        </p:nvSpPr>
        <p:spPr>
          <a:xfrm>
            <a:off x="3201900" y="2630105"/>
            <a:ext cx="2811736" cy="430887"/>
          </a:xfrm>
          <a:prstGeom prst="rect">
            <a:avLst/>
          </a:prstGeom>
          <a:noFill/>
        </p:spPr>
        <p:txBody>
          <a:bodyPr wrap="square" rtlCol="0">
            <a:spAutoFit/>
          </a:bodyPr>
          <a:lstStyle/>
          <a:p>
            <a:pPr algn="ctr"/>
            <a:r>
              <a:rPr lang="en-CH" sz="2200" b="1" dirty="0">
                <a:solidFill>
                  <a:srgbClr val="F49514"/>
                </a:solidFill>
                <a:latin typeface="Avenir Next" panose="020B0503020202020204" pitchFamily="34" charset="0"/>
              </a:rPr>
              <a:t>Reference Genome</a:t>
            </a:r>
          </a:p>
        </p:txBody>
      </p:sp>
      <p:sp>
        <p:nvSpPr>
          <p:cNvPr id="18" name="TextBox 17">
            <a:extLst>
              <a:ext uri="{FF2B5EF4-FFF2-40B4-BE49-F238E27FC236}">
                <a16:creationId xmlns:a16="http://schemas.microsoft.com/office/drawing/2014/main" id="{C89FAAB7-34B1-8945-8D1B-47772C2262F5}"/>
              </a:ext>
            </a:extLst>
          </p:cNvPr>
          <p:cNvSpPr txBox="1"/>
          <p:nvPr/>
        </p:nvSpPr>
        <p:spPr>
          <a:xfrm>
            <a:off x="1465235" y="3721090"/>
            <a:ext cx="1761660" cy="430887"/>
          </a:xfrm>
          <a:prstGeom prst="rect">
            <a:avLst/>
          </a:prstGeom>
          <a:noFill/>
        </p:spPr>
        <p:txBody>
          <a:bodyPr wrap="square" rtlCol="0">
            <a:spAutoFit/>
          </a:bodyPr>
          <a:lstStyle/>
          <a:p>
            <a:r>
              <a:rPr lang="en-CH" sz="2200" b="1" i="1" dirty="0">
                <a:solidFill>
                  <a:srgbClr val="FF0000"/>
                </a:solidFill>
                <a:latin typeface="Avenir Next" panose="020B0503020202020204" pitchFamily="34" charset="0"/>
              </a:rPr>
              <a:t>Differences</a:t>
            </a:r>
          </a:p>
        </p:txBody>
      </p:sp>
      <p:sp>
        <p:nvSpPr>
          <p:cNvPr id="21" name="TextBox 20">
            <a:extLst>
              <a:ext uri="{FF2B5EF4-FFF2-40B4-BE49-F238E27FC236}">
                <a16:creationId xmlns:a16="http://schemas.microsoft.com/office/drawing/2014/main" id="{95D6EAFD-8585-5E4A-8CFB-141B10EF7C60}"/>
              </a:ext>
            </a:extLst>
          </p:cNvPr>
          <p:cNvSpPr txBox="1"/>
          <p:nvPr/>
        </p:nvSpPr>
        <p:spPr>
          <a:xfrm>
            <a:off x="6137896" y="3655111"/>
            <a:ext cx="1761660" cy="430887"/>
          </a:xfrm>
          <a:prstGeom prst="rect">
            <a:avLst/>
          </a:prstGeom>
          <a:noFill/>
        </p:spPr>
        <p:txBody>
          <a:bodyPr wrap="square" rtlCol="0">
            <a:spAutoFit/>
          </a:bodyPr>
          <a:lstStyle/>
          <a:p>
            <a:r>
              <a:rPr lang="en-CH" sz="2200" b="1" i="1" dirty="0">
                <a:solidFill>
                  <a:srgbClr val="FF0000"/>
                </a:solidFill>
                <a:latin typeface="Avenir Next" panose="020B0503020202020204" pitchFamily="34" charset="0"/>
              </a:rPr>
              <a:t>Differences</a:t>
            </a:r>
          </a:p>
        </p:txBody>
      </p:sp>
      <p:sp>
        <p:nvSpPr>
          <p:cNvPr id="31" name="Rectangle 30">
            <a:extLst>
              <a:ext uri="{FF2B5EF4-FFF2-40B4-BE49-F238E27FC236}">
                <a16:creationId xmlns:a16="http://schemas.microsoft.com/office/drawing/2014/main" id="{F29929E7-60DE-634C-943C-4F80ED3403BE}"/>
              </a:ext>
            </a:extLst>
          </p:cNvPr>
          <p:cNvSpPr/>
          <p:nvPr/>
        </p:nvSpPr>
        <p:spPr>
          <a:xfrm>
            <a:off x="2809631" y="4267041"/>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p>
        </p:txBody>
      </p:sp>
      <p:sp>
        <p:nvSpPr>
          <p:cNvPr id="33" name="Rectangle 32">
            <a:extLst>
              <a:ext uri="{FF2B5EF4-FFF2-40B4-BE49-F238E27FC236}">
                <a16:creationId xmlns:a16="http://schemas.microsoft.com/office/drawing/2014/main" id="{0147F58F-34F3-EF41-BD09-B8BE8EEA9B36}"/>
              </a:ext>
            </a:extLst>
          </p:cNvPr>
          <p:cNvSpPr/>
          <p:nvPr/>
        </p:nvSpPr>
        <p:spPr>
          <a:xfrm>
            <a:off x="5999168" y="4517513"/>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endParaRPr lang="en-CH" sz="1600" b="1" dirty="0">
              <a:solidFill>
                <a:schemeClr val="accent1"/>
              </a:solidFill>
              <a:latin typeface="Corbel" panose="020B0503020204020204" pitchFamily="34" charset="0"/>
            </a:endParaRPr>
          </a:p>
        </p:txBody>
      </p:sp>
      <p:sp>
        <p:nvSpPr>
          <p:cNvPr id="34" name="Rectangle 33">
            <a:extLst>
              <a:ext uri="{FF2B5EF4-FFF2-40B4-BE49-F238E27FC236}">
                <a16:creationId xmlns:a16="http://schemas.microsoft.com/office/drawing/2014/main" id="{E649B350-8AC9-FC4B-9C6B-69F5E268C135}"/>
              </a:ext>
            </a:extLst>
          </p:cNvPr>
          <p:cNvSpPr/>
          <p:nvPr/>
        </p:nvSpPr>
        <p:spPr>
          <a:xfrm>
            <a:off x="5722850" y="4023090"/>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chemeClr val="accent1"/>
                </a:solidFill>
                <a:latin typeface="Corbel" panose="020B0503020204020204" pitchFamily="34" charset="0"/>
              </a:rPr>
              <a:t>G</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a:t>
            </a:r>
          </a:p>
        </p:txBody>
      </p:sp>
      <p:sp>
        <p:nvSpPr>
          <p:cNvPr id="35" name="Rectangle 34">
            <a:extLst>
              <a:ext uri="{FF2B5EF4-FFF2-40B4-BE49-F238E27FC236}">
                <a16:creationId xmlns:a16="http://schemas.microsoft.com/office/drawing/2014/main" id="{54DCDC15-47DB-FD44-8C06-B694F378A9C6}"/>
              </a:ext>
            </a:extLst>
          </p:cNvPr>
          <p:cNvSpPr/>
          <p:nvPr/>
        </p:nvSpPr>
        <p:spPr>
          <a:xfrm>
            <a:off x="3304480" y="4596872"/>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a:t>
            </a:r>
            <a:endParaRPr lang="en-CH" sz="1600" b="1" dirty="0">
              <a:solidFill>
                <a:schemeClr val="accent1"/>
              </a:solidFill>
              <a:latin typeface="Corbel" panose="020B0503020204020204" pitchFamily="34" charset="0"/>
            </a:endParaRPr>
          </a:p>
        </p:txBody>
      </p:sp>
      <p:sp>
        <p:nvSpPr>
          <p:cNvPr id="36" name="TextBox 35">
            <a:extLst>
              <a:ext uri="{FF2B5EF4-FFF2-40B4-BE49-F238E27FC236}">
                <a16:creationId xmlns:a16="http://schemas.microsoft.com/office/drawing/2014/main" id="{7A0007B5-7D64-6E47-8292-027D8143A371}"/>
              </a:ext>
            </a:extLst>
          </p:cNvPr>
          <p:cNvSpPr txBox="1"/>
          <p:nvPr/>
        </p:nvSpPr>
        <p:spPr>
          <a:xfrm>
            <a:off x="189559" y="4441501"/>
            <a:ext cx="8684492" cy="1785104"/>
          </a:xfrm>
          <a:prstGeom prst="rect">
            <a:avLst/>
          </a:prstGeom>
          <a:noFill/>
        </p:spPr>
        <p:txBody>
          <a:bodyPr wrap="square">
            <a:spAutoFit/>
          </a:bodyPr>
          <a:lstStyle/>
          <a:p>
            <a:pPr marL="187200" indent="-187200">
              <a:buFont typeface="Arial" panose="020B0604020202020204" pitchFamily="34" charset="0"/>
              <a:buChar char="•"/>
            </a:pPr>
            <a:r>
              <a:rPr lang="en-GB" sz="2200" dirty="0">
                <a:solidFill>
                  <a:srgbClr val="F49514"/>
                </a:solidFill>
                <a:latin typeface="Avenir Next" panose="020B0503020202020204" pitchFamily="34" charset="0"/>
              </a:rPr>
              <a:t>Reference genomes </a:t>
            </a:r>
            <a:r>
              <a:rPr lang="en-GB" sz="2200" dirty="0">
                <a:latin typeface="Avenir Next" panose="020B0503020202020204" pitchFamily="34" charset="0"/>
              </a:rPr>
              <a:t>should provide an </a:t>
            </a:r>
            <a:r>
              <a:rPr lang="en-GB" sz="2200" dirty="0">
                <a:solidFill>
                  <a:srgbClr val="00B050"/>
                </a:solidFill>
                <a:latin typeface="Avenir Next" panose="020B0503020202020204" pitchFamily="34" charset="0"/>
              </a:rPr>
              <a:t>accurate</a:t>
            </a:r>
            <a:r>
              <a:rPr lang="en-GB" sz="2200" dirty="0">
                <a:latin typeface="Avenir Next" panose="020B0503020202020204" pitchFamily="34" charset="0"/>
              </a:rPr>
              <a:t> and </a:t>
            </a:r>
            <a:r>
              <a:rPr lang="en-GB" sz="2200" dirty="0">
                <a:solidFill>
                  <a:srgbClr val="00B050"/>
                </a:solidFill>
                <a:latin typeface="Avenir Next" panose="020B0503020202020204" pitchFamily="34" charset="0"/>
              </a:rPr>
              <a:t>complete</a:t>
            </a:r>
            <a:r>
              <a:rPr lang="en-GB" sz="2200" dirty="0">
                <a:latin typeface="Avenir Next" panose="020B0503020202020204" pitchFamily="34" charset="0"/>
              </a:rPr>
              <a:t> representation of a species to </a:t>
            </a:r>
            <a:r>
              <a:rPr lang="en-GB" sz="2200" b="1" dirty="0">
                <a:latin typeface="Avenir Next" panose="020B0503020202020204" pitchFamily="34" charset="0"/>
              </a:rPr>
              <a:t>enable accurate analysis in the later steps of genome analysis:</a:t>
            </a:r>
          </a:p>
          <a:p>
            <a:pPr marL="800100" lvl="1" indent="-342900">
              <a:buFont typeface="System Font Regular"/>
              <a:buChar char="-"/>
            </a:pPr>
            <a:r>
              <a:rPr lang="en-GB" sz="2200" dirty="0">
                <a:latin typeface="Avenir Next" panose="020B0503020202020204" pitchFamily="34" charset="0"/>
              </a:rPr>
              <a:t>Variant calling</a:t>
            </a:r>
          </a:p>
          <a:p>
            <a:pPr marL="800100" lvl="1" indent="-342900">
              <a:buFont typeface="System Font Regular"/>
              <a:buChar char="-"/>
            </a:pPr>
            <a:r>
              <a:rPr lang="en-GB" sz="2200" dirty="0">
                <a:latin typeface="Avenir Next" panose="020B0503020202020204" pitchFamily="34" charset="0"/>
              </a:rPr>
              <a:t>Gene annotation and enrichment</a:t>
            </a:r>
          </a:p>
        </p:txBody>
      </p:sp>
      <p:sp>
        <p:nvSpPr>
          <p:cNvPr id="4" name="Oval 3">
            <a:extLst>
              <a:ext uri="{FF2B5EF4-FFF2-40B4-BE49-F238E27FC236}">
                <a16:creationId xmlns:a16="http://schemas.microsoft.com/office/drawing/2014/main" id="{378BFA01-8C57-0242-A02C-63C8B93FE6A8}"/>
              </a:ext>
            </a:extLst>
          </p:cNvPr>
          <p:cNvSpPr/>
          <p:nvPr/>
        </p:nvSpPr>
        <p:spPr>
          <a:xfrm>
            <a:off x="2237364" y="2814992"/>
            <a:ext cx="196770" cy="941910"/>
          </a:xfrm>
          <a:prstGeom prst="ellipse">
            <a:avLst/>
          </a:prstGeom>
          <a:noFill/>
          <a:ln w="28575">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3" name="Oval 12">
            <a:extLst>
              <a:ext uri="{FF2B5EF4-FFF2-40B4-BE49-F238E27FC236}">
                <a16:creationId xmlns:a16="http://schemas.microsoft.com/office/drawing/2014/main" id="{9D3017B1-DF1C-C44E-B9E6-93256CBB68C4}"/>
              </a:ext>
            </a:extLst>
          </p:cNvPr>
          <p:cNvSpPr/>
          <p:nvPr/>
        </p:nvSpPr>
        <p:spPr>
          <a:xfrm>
            <a:off x="6907641" y="2814992"/>
            <a:ext cx="196770" cy="941910"/>
          </a:xfrm>
          <a:prstGeom prst="ellipse">
            <a:avLst/>
          </a:prstGeom>
          <a:noFill/>
          <a:ln w="28575">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Tree>
    <p:custDataLst>
      <p:tags r:id="rId1"/>
    </p:custDataLst>
    <p:extLst>
      <p:ext uri="{BB962C8B-B14F-4D97-AF65-F5344CB8AC3E}">
        <p14:creationId xmlns:p14="http://schemas.microsoft.com/office/powerpoint/2010/main" val="348356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0" presetClass="path" presetSubtype="0" accel="50000" decel="50000" fill="hold" grpId="0" nodeType="withEffect">
                                  <p:stCondLst>
                                    <p:cond delay="0"/>
                                  </p:stCondLst>
                                  <p:childTnLst>
                                    <p:animMotion origin="layout" path="M 0.02118 -0.0051 L 0.03958 -0.10093 " pathEditMode="relative" rAng="0" ptsTypes="AA">
                                      <p:cBhvr>
                                        <p:cTn id="16" dur="500" fill="hold"/>
                                        <p:tgtEl>
                                          <p:spTgt spid="34"/>
                                        </p:tgtEl>
                                        <p:attrNameLst>
                                          <p:attrName>ppt_x</p:attrName>
                                          <p:attrName>ppt_y</p:attrName>
                                        </p:attrNameLst>
                                      </p:cBhvr>
                                      <p:rCtr x="920" y="-4792"/>
                                    </p:animMotion>
                                  </p:childTnLst>
                                </p:cTn>
                              </p:par>
                              <p:par>
                                <p:cTn id="17" presetID="0" presetClass="path" presetSubtype="0" accel="50000" decel="50000" fill="hold" grpId="0" nodeType="withEffect">
                                  <p:stCondLst>
                                    <p:cond delay="0"/>
                                  </p:stCondLst>
                                  <p:childTnLst>
                                    <p:animMotion origin="layout" path="M 0.01494 1.85185E-6 L -0.47725 -0.17315 " pathEditMode="relative" rAng="0" ptsTypes="AA">
                                      <p:cBhvr>
                                        <p:cTn id="18" dur="500" fill="hold"/>
                                        <p:tgtEl>
                                          <p:spTgt spid="33"/>
                                        </p:tgtEl>
                                        <p:attrNameLst>
                                          <p:attrName>ppt_x</p:attrName>
                                          <p:attrName>ppt_y</p:attrName>
                                        </p:attrNameLst>
                                      </p:cBhvr>
                                      <p:rCtr x="-24618" y="-8657"/>
                                    </p:animMotion>
                                  </p:childTnLst>
                                </p:cTn>
                              </p:par>
                              <p:par>
                                <p:cTn id="19" presetID="0" presetClass="path" presetSubtype="0" accel="50000" decel="50000" fill="hold" grpId="0" nodeType="withEffect">
                                  <p:stCondLst>
                                    <p:cond delay="0"/>
                                  </p:stCondLst>
                                  <p:childTnLst>
                                    <p:animMotion origin="layout" path="M 3.61111E-6 -2.22222E-6 L 0.14149 -0.18472 " pathEditMode="relative" rAng="0" ptsTypes="AA">
                                      <p:cBhvr>
                                        <p:cTn id="20" dur="500" fill="hold"/>
                                        <p:tgtEl>
                                          <p:spTgt spid="35"/>
                                        </p:tgtEl>
                                        <p:attrNameLst>
                                          <p:attrName>ppt_x</p:attrName>
                                          <p:attrName>ppt_y</p:attrName>
                                        </p:attrNameLst>
                                      </p:cBhvr>
                                      <p:rCtr x="7066" y="-9236"/>
                                    </p:animMotion>
                                  </p:childTnLst>
                                </p:cTn>
                              </p:par>
                              <p:par>
                                <p:cTn id="21" presetID="0" presetClass="path" presetSubtype="0" accel="50000" decel="50000" fill="hold" grpId="0" nodeType="withEffect">
                                  <p:stCondLst>
                                    <p:cond delay="0"/>
                                  </p:stCondLst>
                                  <p:childTnLst>
                                    <p:animMotion origin="layout" path="M 2.77778E-7 -4.07407E-6 L 0.0342 -0.13657 " pathEditMode="relative" rAng="0" ptsTypes="AA">
                                      <p:cBhvr>
                                        <p:cTn id="22" dur="500" fill="hold"/>
                                        <p:tgtEl>
                                          <p:spTgt spid="31"/>
                                        </p:tgtEl>
                                        <p:attrNameLst>
                                          <p:attrName>ppt_x</p:attrName>
                                          <p:attrName>ppt_y</p:attrName>
                                        </p:attrNameLst>
                                      </p:cBhvr>
                                      <p:rCtr x="1701" y="-6829"/>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6" presetClass="entr" presetSubtype="16"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circle(in)">
                                      <p:cBhvr>
                                        <p:cTn id="29" dur="1000"/>
                                        <p:tgtEl>
                                          <p:spTgt spid="4"/>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ircle(in)">
                                      <p:cBhvr>
                                        <p:cTn id="32" dur="1000"/>
                                        <p:tgtEl>
                                          <p:spTgt spid="1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18" grpId="0"/>
      <p:bldP spid="21" grpId="0"/>
      <p:bldP spid="31" grpId="0" animBg="1"/>
      <p:bldP spid="33" grpId="0" animBg="1"/>
      <p:bldP spid="34" grpId="0" animBg="1"/>
      <p:bldP spid="35" grpId="0" animBg="1"/>
      <p:bldP spid="36" grpId="0"/>
      <p:bldP spid="4"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EBD634A3-E725-2813-6C96-2ECDD515F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438" y="1830682"/>
            <a:ext cx="7308304" cy="2837492"/>
          </a:xfrm>
          <a:prstGeom prst="rect">
            <a:avLst/>
          </a:prstGeom>
        </p:spPr>
      </p:pic>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dirty="0"/>
              <a:t>Accuracy – Variant Calling</a:t>
            </a:r>
          </a:p>
        </p:txBody>
      </p:sp>
      <p:sp>
        <p:nvSpPr>
          <p:cNvPr id="28" name="Rectangle 27">
            <a:extLst>
              <a:ext uri="{FF2B5EF4-FFF2-40B4-BE49-F238E27FC236}">
                <a16:creationId xmlns:a16="http://schemas.microsoft.com/office/drawing/2014/main" id="{2CD1D509-EA15-7647-8A85-BA4AAC406309}"/>
              </a:ext>
            </a:extLst>
          </p:cNvPr>
          <p:cNvSpPr/>
          <p:nvPr/>
        </p:nvSpPr>
        <p:spPr>
          <a:xfrm>
            <a:off x="0" y="4873397"/>
            <a:ext cx="9144000" cy="109537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400" b="1" dirty="0">
                <a:solidFill>
                  <a:srgbClr val="629B3C"/>
                </a:solidFill>
              </a:rPr>
              <a:t>Comparable accuracy to full mapping without the significant performance cost</a:t>
            </a:r>
            <a:endParaRPr lang="en-GB" sz="2400" b="1" dirty="0">
              <a:solidFill>
                <a:schemeClr val="tx1"/>
              </a:solidFill>
              <a:latin typeface="Corbel" panose="020B0503020204020204" pitchFamily="34" charset="0"/>
            </a:endParaRPr>
          </a:p>
        </p:txBody>
      </p:sp>
      <p:sp>
        <p:nvSpPr>
          <p:cNvPr id="4" name="TextBox 3">
            <a:extLst>
              <a:ext uri="{FF2B5EF4-FFF2-40B4-BE49-F238E27FC236}">
                <a16:creationId xmlns:a16="http://schemas.microsoft.com/office/drawing/2014/main" id="{06D310A7-30B5-3360-94E2-371DAA69B694}"/>
              </a:ext>
            </a:extLst>
          </p:cNvPr>
          <p:cNvSpPr txBox="1"/>
          <p:nvPr/>
        </p:nvSpPr>
        <p:spPr>
          <a:xfrm>
            <a:off x="520204" y="922453"/>
            <a:ext cx="7689358" cy="830997"/>
          </a:xfrm>
          <a:prstGeom prst="rect">
            <a:avLst/>
          </a:prstGeom>
          <a:noFill/>
        </p:spPr>
        <p:txBody>
          <a:bodyPr wrap="square" rtlCol="0">
            <a:spAutoFit/>
          </a:bodyPr>
          <a:lstStyle/>
          <a:p>
            <a:r>
              <a:rPr lang="en-CH" sz="1600" b="1" dirty="0">
                <a:latin typeface="Avenir Next" panose="020B0503020202020204" pitchFamily="34" charset="0"/>
              </a:rPr>
              <a:t>Precision/Recall </a:t>
            </a:r>
            <a:r>
              <a:rPr lang="en-CH" sz="1600" dirty="0">
                <a:latin typeface="Avenir Next" panose="020B0503020202020204" pitchFamily="34" charset="0"/>
              </a:rPr>
              <a:t>values compard to </a:t>
            </a:r>
          </a:p>
          <a:p>
            <a:pPr marL="342900" indent="-342900">
              <a:buFont typeface="Arial" panose="020B0604020202020204" pitchFamily="34" charset="0"/>
              <a:buChar char="•"/>
            </a:pPr>
            <a:r>
              <a:rPr lang="en-CH" sz="1600" dirty="0">
                <a:latin typeface="Avenir Next" panose="020B0503020202020204" pitchFamily="34" charset="0"/>
              </a:rPr>
              <a:t>Ground truth</a:t>
            </a:r>
          </a:p>
          <a:p>
            <a:pPr marL="342900" indent="-342900">
              <a:buFont typeface="Arial" panose="020B0604020202020204" pitchFamily="34" charset="0"/>
              <a:buChar char="•"/>
            </a:pPr>
            <a:r>
              <a:rPr lang="en-CH" sz="1600" dirty="0">
                <a:latin typeface="Avenir Next" panose="020B0503020202020204" pitchFamily="34" charset="0"/>
              </a:rPr>
              <a:t>Full mapping</a:t>
            </a:r>
          </a:p>
        </p:txBody>
      </p:sp>
      <p:sp>
        <p:nvSpPr>
          <p:cNvPr id="5" name="Rectangle 4">
            <a:extLst>
              <a:ext uri="{FF2B5EF4-FFF2-40B4-BE49-F238E27FC236}">
                <a16:creationId xmlns:a16="http://schemas.microsoft.com/office/drawing/2014/main" id="{A2D88A89-D554-E008-5719-726D487ED4AD}"/>
              </a:ext>
            </a:extLst>
          </p:cNvPr>
          <p:cNvSpPr/>
          <p:nvPr/>
        </p:nvSpPr>
        <p:spPr>
          <a:xfrm>
            <a:off x="934438" y="3195145"/>
            <a:ext cx="7275124" cy="1473028"/>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B17FFFEE-1E2E-6EF0-9D41-860C2B21C9BA}"/>
              </a:ext>
            </a:extLst>
          </p:cNvPr>
          <p:cNvSpPr/>
          <p:nvPr/>
        </p:nvSpPr>
        <p:spPr>
          <a:xfrm>
            <a:off x="3840306" y="2473325"/>
            <a:ext cx="2133601" cy="702605"/>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7562929E-8C6A-ABA7-3C83-7AF618063D59}"/>
              </a:ext>
            </a:extLst>
          </p:cNvPr>
          <p:cNvSpPr/>
          <p:nvPr/>
        </p:nvSpPr>
        <p:spPr>
          <a:xfrm>
            <a:off x="934438" y="2473325"/>
            <a:ext cx="7275124" cy="2194848"/>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5FF9AA1-9F6C-33A6-4D9C-D60EAF1577EE}"/>
              </a:ext>
            </a:extLst>
          </p:cNvPr>
          <p:cNvSpPr/>
          <p:nvPr/>
        </p:nvSpPr>
        <p:spPr>
          <a:xfrm>
            <a:off x="6086147" y="2200828"/>
            <a:ext cx="2015116" cy="341372"/>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0" name="Rectangle 9">
            <a:extLst>
              <a:ext uri="{FF2B5EF4-FFF2-40B4-BE49-F238E27FC236}">
                <a16:creationId xmlns:a16="http://schemas.microsoft.com/office/drawing/2014/main" id="{46EC6060-9ACA-9A64-20FB-6C06AAFA78FA}"/>
              </a:ext>
            </a:extLst>
          </p:cNvPr>
          <p:cNvSpPr/>
          <p:nvPr/>
        </p:nvSpPr>
        <p:spPr>
          <a:xfrm>
            <a:off x="6084176" y="2937311"/>
            <a:ext cx="2015116" cy="341372"/>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2" name="TextBox 11">
            <a:extLst>
              <a:ext uri="{FF2B5EF4-FFF2-40B4-BE49-F238E27FC236}">
                <a16:creationId xmlns:a16="http://schemas.microsoft.com/office/drawing/2014/main" id="{2B214C60-557B-4547-8AAA-23C2525BA18D}"/>
              </a:ext>
            </a:extLst>
          </p:cNvPr>
          <p:cNvSpPr txBox="1"/>
          <p:nvPr/>
        </p:nvSpPr>
        <p:spPr>
          <a:xfrm>
            <a:off x="72202" y="2210039"/>
            <a:ext cx="1143000" cy="307777"/>
          </a:xfrm>
          <a:prstGeom prst="rect">
            <a:avLst/>
          </a:prstGeom>
          <a:noFill/>
        </p:spPr>
        <p:txBody>
          <a:bodyPr wrap="square">
            <a:spAutoFit/>
          </a:bodyPr>
          <a:lstStyle/>
          <a:p>
            <a:r>
              <a:rPr lang="en-CH" sz="1400" b="1" dirty="0">
                <a:latin typeface="Avenir Next" panose="020B0503020202020204" pitchFamily="34" charset="0"/>
              </a:rPr>
              <a:t>Baseline:</a:t>
            </a:r>
            <a:endParaRPr lang="en-CH" sz="1400" dirty="0"/>
          </a:p>
        </p:txBody>
      </p:sp>
    </p:spTree>
    <p:extLst>
      <p:ext uri="{BB962C8B-B14F-4D97-AF65-F5344CB8AC3E}">
        <p14:creationId xmlns:p14="http://schemas.microsoft.com/office/powerpoint/2010/main" val="385285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 grpId="0" animBg="1"/>
      <p:bldP spid="6" grpId="0" animBg="1"/>
      <p:bldP spid="7" grpId="0" animBg="1"/>
      <p:bldP spid="8"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243582"/>
            <a:ext cx="8672264" cy="876337"/>
          </a:xfrm>
          <a:prstGeom prst="rect">
            <a:avLst/>
          </a:prstGeom>
          <a:solidFill>
            <a:srgbClr val="0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Avenir Next" panose="020B0503020202020204" pitchFamily="34"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86616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Background</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77500" lnSpcReduction="2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1960519"/>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Goal and Key Idea</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05487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a:latin typeface="Avenir Next" panose="020B0503020202020204" pitchFamily="34" charset="0"/>
              </a:rPr>
              <a:t>AirLift</a:t>
            </a:r>
            <a:endParaRPr lang="en-US" sz="3200" dirty="0">
              <a:latin typeface="Avenir Next" panose="020B0503020202020204" pitchFamily="34" charset="0"/>
            </a:endParaRPr>
          </a:p>
        </p:txBody>
      </p:sp>
      <p:sp>
        <p:nvSpPr>
          <p:cNvPr id="34" name="Rectangle 33">
            <a:extLst>
              <a:ext uri="{FF2B5EF4-FFF2-40B4-BE49-F238E27FC236}">
                <a16:creationId xmlns:a16="http://schemas.microsoft.com/office/drawing/2014/main" id="{8C4C16E8-8CAC-EE46-8433-92ACFE20B5B5}"/>
              </a:ext>
            </a:extLst>
          </p:cNvPr>
          <p:cNvSpPr/>
          <p:nvPr/>
        </p:nvSpPr>
        <p:spPr>
          <a:xfrm>
            <a:off x="235868" y="4149229"/>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Avenir Next" panose="020B0503020202020204" pitchFamily="34" charset="0"/>
              </a:rPr>
              <a:t>Evaluation</a:t>
            </a:r>
          </a:p>
        </p:txBody>
      </p:sp>
      <p:sp>
        <p:nvSpPr>
          <p:cNvPr id="14" name="Title 1">
            <a:extLst>
              <a:ext uri="{FF2B5EF4-FFF2-40B4-BE49-F238E27FC236}">
                <a16:creationId xmlns:a16="http://schemas.microsoft.com/office/drawing/2014/main" id="{4213E2A9-4038-194A-AF39-FFE08078F4BA}"/>
              </a:ext>
            </a:extLst>
          </p:cNvPr>
          <p:cNvSpPr>
            <a:spLocks noGrp="1"/>
          </p:cNvSpPr>
          <p:nvPr>
            <p:ph type="title"/>
          </p:nvPr>
        </p:nvSpPr>
        <p:spPr>
          <a:xfrm>
            <a:off x="189560" y="95697"/>
            <a:ext cx="8798061" cy="770467"/>
          </a:xfrm>
        </p:spPr>
        <p:txBody>
          <a:bodyPr/>
          <a:lstStyle/>
          <a:p>
            <a:r>
              <a:rPr lang="en-US" dirty="0">
                <a:latin typeface="Avenir Next" panose="020B0503020202020204" pitchFamily="34" charset="0"/>
              </a:rPr>
              <a:t>Outline</a:t>
            </a:r>
            <a:endParaRPr lang="en-US" b="1" dirty="0">
              <a:latin typeface="Avenir Next" panose="020B0503020202020204" pitchFamily="34" charset="0"/>
            </a:endParaRPr>
          </a:p>
        </p:txBody>
      </p:sp>
    </p:spTree>
    <p:extLst>
      <p:ext uri="{BB962C8B-B14F-4D97-AF65-F5344CB8AC3E}">
        <p14:creationId xmlns:p14="http://schemas.microsoft.com/office/powerpoint/2010/main" val="2570557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venir Next" panose="020B0503020202020204" pitchFamily="34" charset="0"/>
              </a:rPr>
              <a:t>AirLift</a:t>
            </a:r>
            <a:r>
              <a:rPr lang="en-US" dirty="0">
                <a:latin typeface="Avenir Next" panose="020B0503020202020204" pitchFamily="34" charset="0"/>
              </a:rPr>
              <a:t> Summary</a:t>
            </a:r>
            <a:endParaRPr lang="en-US" b="1" dirty="0">
              <a:latin typeface="Avenir Next" panose="020B0503020202020204" pitchFamily="34" charset="0"/>
            </a:endParaRPr>
          </a:p>
        </p:txBody>
      </p:sp>
      <p:graphicFrame>
        <p:nvGraphicFramePr>
          <p:cNvPr id="3" name="Table 2">
            <a:extLst>
              <a:ext uri="{FF2B5EF4-FFF2-40B4-BE49-F238E27FC236}">
                <a16:creationId xmlns:a16="http://schemas.microsoft.com/office/drawing/2014/main" id="{E79A52AE-AE90-D000-E8AD-B4EB4E6E6A63}"/>
              </a:ext>
            </a:extLst>
          </p:cNvPr>
          <p:cNvGraphicFramePr>
            <a:graphicFrameLocks noGrp="1"/>
          </p:cNvGraphicFramePr>
          <p:nvPr>
            <p:extLst>
              <p:ext uri="{D42A27DB-BD31-4B8C-83A1-F6EECF244321}">
                <p14:modId xmlns:p14="http://schemas.microsoft.com/office/powerpoint/2010/main" val="1129569267"/>
              </p:ext>
            </p:extLst>
          </p:nvPr>
        </p:nvGraphicFramePr>
        <p:xfrm>
          <a:off x="0" y="679388"/>
          <a:ext cx="9144000" cy="1097280"/>
        </p:xfrm>
        <a:graphic>
          <a:graphicData uri="http://schemas.openxmlformats.org/drawingml/2006/table">
            <a:tbl>
              <a:tblPr/>
              <a:tblGrid>
                <a:gridCol w="1315752">
                  <a:extLst>
                    <a:ext uri="{9D8B030D-6E8A-4147-A177-3AD203B41FA5}">
                      <a16:colId xmlns:a16="http://schemas.microsoft.com/office/drawing/2014/main" val="3475464727"/>
                    </a:ext>
                  </a:extLst>
                </a:gridCol>
                <a:gridCol w="7828248">
                  <a:extLst>
                    <a:ext uri="{9D8B030D-6E8A-4147-A177-3AD203B41FA5}">
                      <a16:colId xmlns:a16="http://schemas.microsoft.com/office/drawing/2014/main" val="2099129488"/>
                    </a:ext>
                  </a:extLst>
                </a:gridCol>
              </a:tblGrid>
              <a:tr h="1097280">
                <a:tc>
                  <a:txBody>
                    <a:bodyPr/>
                    <a:lstStyle/>
                    <a:p>
                      <a:pPr rtl="0" fontAlgn="t">
                        <a:spcBef>
                          <a:spcPts val="0"/>
                        </a:spcBef>
                        <a:spcAft>
                          <a:spcPts val="0"/>
                        </a:spcAft>
                      </a:pPr>
                      <a:r>
                        <a:rPr lang="en-US" sz="1800" b="1" i="0" u="none" strike="noStrike" dirty="0">
                          <a:solidFill>
                            <a:srgbClr val="000000"/>
                          </a:solidFill>
                          <a:effectLst/>
                          <a:latin typeface="Avenir Next" panose="020B0503020202020204" pitchFamily="34" charset="0"/>
                        </a:rPr>
                        <a:t>Problem</a:t>
                      </a:r>
                      <a:endParaRPr lang="en-US" sz="1800" dirty="0">
                        <a:effectLst/>
                        <a:latin typeface="Avenir Next" panose="020B0503020202020204" pitchFamily="34" charset="0"/>
                      </a:endParaRPr>
                    </a:p>
                  </a:txBody>
                  <a:tcPr marL="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E78485"/>
                    </a:solidFill>
                  </a:tcPr>
                </a:tc>
                <a:tc>
                  <a:txBody>
                    <a:bodyPr/>
                    <a:lstStyle/>
                    <a:p>
                      <a:pPr marL="0" marR="0" lvl="0" indent="0" algn="l" defTabSz="6858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b="0" i="0" u="none" strike="noStrike" dirty="0">
                          <a:solidFill>
                            <a:srgbClr val="000000"/>
                          </a:solidFill>
                          <a:effectLst/>
                          <a:latin typeface="Avenir Next" panose="020B0503020202020204" pitchFamily="34" charset="0"/>
                        </a:rPr>
                        <a:t>Remapping to a new reference genome is either </a:t>
                      </a:r>
                      <a:r>
                        <a:rPr lang="en-US" sz="1800" b="1" i="0" u="none" strike="noStrike" dirty="0">
                          <a:solidFill>
                            <a:srgbClr val="000000"/>
                          </a:solidFill>
                          <a:effectLst/>
                          <a:latin typeface="Avenir Next" panose="020B0503020202020204" pitchFamily="34" charset="0"/>
                        </a:rPr>
                        <a:t>costly (full mapping)</a:t>
                      </a:r>
                      <a:r>
                        <a:rPr lang="en-US" sz="1800" b="0" i="0" u="none" strike="noStrike" dirty="0">
                          <a:solidFill>
                            <a:srgbClr val="000000"/>
                          </a:solidFill>
                          <a:effectLst/>
                          <a:latin typeface="Avenir Next" panose="020B0503020202020204" pitchFamily="34" charset="0"/>
                        </a:rPr>
                        <a:t> or </a:t>
                      </a:r>
                      <a:r>
                        <a:rPr lang="en-US" sz="1800" b="1" i="0" u="none" strike="noStrike" dirty="0">
                          <a:solidFill>
                            <a:srgbClr val="000000"/>
                          </a:solidFill>
                          <a:effectLst/>
                          <a:latin typeface="Avenir Next" panose="020B0503020202020204" pitchFamily="34" charset="0"/>
                        </a:rPr>
                        <a:t>inaccurate (moving mapping positions)</a:t>
                      </a:r>
                    </a:p>
                  </a:txBody>
                  <a:tcPr marL="4572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E78485"/>
                    </a:solidFill>
                  </a:tcPr>
                </a:tc>
                <a:extLst>
                  <a:ext uri="{0D108BD9-81ED-4DB2-BD59-A6C34878D82A}">
                    <a16:rowId xmlns:a16="http://schemas.microsoft.com/office/drawing/2014/main" val="1837422703"/>
                  </a:ext>
                </a:extLst>
              </a:tr>
            </a:tbl>
          </a:graphicData>
        </a:graphic>
      </p:graphicFrame>
      <p:graphicFrame>
        <p:nvGraphicFramePr>
          <p:cNvPr id="6" name="Table 5">
            <a:extLst>
              <a:ext uri="{FF2B5EF4-FFF2-40B4-BE49-F238E27FC236}">
                <a16:creationId xmlns:a16="http://schemas.microsoft.com/office/drawing/2014/main" id="{BA464159-19FA-CCDF-7DF2-214B29950CAE}"/>
              </a:ext>
            </a:extLst>
          </p:cNvPr>
          <p:cNvGraphicFramePr>
            <a:graphicFrameLocks noGrp="1"/>
          </p:cNvGraphicFramePr>
          <p:nvPr>
            <p:extLst>
              <p:ext uri="{D42A27DB-BD31-4B8C-83A1-F6EECF244321}">
                <p14:modId xmlns:p14="http://schemas.microsoft.com/office/powerpoint/2010/main" val="3185302780"/>
              </p:ext>
            </p:extLst>
          </p:nvPr>
        </p:nvGraphicFramePr>
        <p:xfrm>
          <a:off x="0" y="2812988"/>
          <a:ext cx="9144000" cy="1769172"/>
        </p:xfrm>
        <a:graphic>
          <a:graphicData uri="http://schemas.openxmlformats.org/drawingml/2006/table">
            <a:tbl>
              <a:tblPr/>
              <a:tblGrid>
                <a:gridCol w="1315752">
                  <a:extLst>
                    <a:ext uri="{9D8B030D-6E8A-4147-A177-3AD203B41FA5}">
                      <a16:colId xmlns:a16="http://schemas.microsoft.com/office/drawing/2014/main" val="2204432340"/>
                    </a:ext>
                  </a:extLst>
                </a:gridCol>
                <a:gridCol w="7828248">
                  <a:extLst>
                    <a:ext uri="{9D8B030D-6E8A-4147-A177-3AD203B41FA5}">
                      <a16:colId xmlns:a16="http://schemas.microsoft.com/office/drawing/2014/main" val="593049672"/>
                    </a:ext>
                  </a:extLst>
                </a:gridCol>
              </a:tblGrid>
              <a:tr h="1769172">
                <a:tc>
                  <a:txBody>
                    <a:bodyPr/>
                    <a:lstStyle/>
                    <a:p>
                      <a:pPr rtl="0" fontAlgn="t">
                        <a:spcBef>
                          <a:spcPts val="0"/>
                        </a:spcBef>
                        <a:spcAft>
                          <a:spcPts val="0"/>
                        </a:spcAft>
                      </a:pPr>
                      <a:r>
                        <a:rPr lang="en-US" sz="1800" b="1" dirty="0" err="1">
                          <a:solidFill>
                            <a:schemeClr val="accent3">
                              <a:lumMod val="50000"/>
                            </a:schemeClr>
                          </a:solidFill>
                          <a:effectLst/>
                          <a:latin typeface="Avenir Next" panose="020B0503020202020204" pitchFamily="34" charset="0"/>
                        </a:rPr>
                        <a:t>AirLift</a:t>
                      </a:r>
                      <a:endParaRPr lang="en-US" sz="1800" b="1" dirty="0">
                        <a:solidFill>
                          <a:schemeClr val="accent3">
                            <a:lumMod val="50000"/>
                          </a:schemeClr>
                        </a:solidFill>
                        <a:effectLst/>
                        <a:latin typeface="Avenir Next" panose="020B0503020202020204" pitchFamily="34" charset="0"/>
                      </a:endParaRPr>
                    </a:p>
                  </a:txBody>
                  <a:tcPr marL="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indent="0" algn="l">
                        <a:buFont typeface="Arial" panose="020B0604020202020204" pitchFamily="34" charset="0"/>
                        <a:buChar char="•"/>
                      </a:pPr>
                      <a:r>
                        <a:rPr lang="en-US" sz="1800" b="1" spc="-80" baseline="0" dirty="0">
                          <a:solidFill>
                            <a:schemeClr val="accent3">
                              <a:lumMod val="50000"/>
                            </a:schemeClr>
                          </a:solidFill>
                          <a:latin typeface="Avenir Next" panose="020B0503020202020204" pitchFamily="34" charset="0"/>
                        </a:rPr>
                        <a:t> </a:t>
                      </a:r>
                      <a:r>
                        <a:rPr lang="en-US" sz="1800" b="1" spc="-80" baseline="0" dirty="0" err="1">
                          <a:solidFill>
                            <a:schemeClr val="accent3">
                              <a:lumMod val="50000"/>
                            </a:schemeClr>
                          </a:solidFill>
                          <a:latin typeface="Avenir Next" panose="020B0503020202020204" pitchFamily="34" charset="0"/>
                        </a:rPr>
                        <a:t>AirLift</a:t>
                      </a:r>
                      <a:r>
                        <a:rPr lang="en-US" sz="1800" b="1" spc="-80" baseline="0" dirty="0">
                          <a:solidFill>
                            <a:schemeClr val="accent3">
                              <a:lumMod val="50000"/>
                            </a:schemeClr>
                          </a:solidFill>
                          <a:latin typeface="Avenir Next" panose="020B0503020202020204" pitchFamily="34" charset="0"/>
                        </a:rPr>
                        <a:t> Indexing: Accurately categorize and label each region </a:t>
                      </a:r>
                      <a:r>
                        <a:rPr lang="en-US" sz="1800" b="0" spc="-80" baseline="0" dirty="0">
                          <a:solidFill>
                            <a:schemeClr val="accent3">
                              <a:lumMod val="50000"/>
                            </a:schemeClr>
                          </a:solidFill>
                          <a:latin typeface="Avenir Next" panose="020B0503020202020204" pitchFamily="34" charset="0"/>
                        </a:rPr>
                        <a:t>in the old reference genome compared to the new reference genome</a:t>
                      </a:r>
                    </a:p>
                    <a:p>
                      <a:pPr marL="0" indent="0" algn="l">
                        <a:buFont typeface="Arial" panose="020B0604020202020204" pitchFamily="34" charset="0"/>
                        <a:buChar char="•"/>
                      </a:pPr>
                      <a:endParaRPr lang="en-US" sz="1800" b="0" spc="-80" baseline="0" dirty="0">
                        <a:solidFill>
                          <a:schemeClr val="accent3">
                            <a:lumMod val="50000"/>
                          </a:schemeClr>
                        </a:solidFill>
                        <a:latin typeface="Avenir Next" panose="020B0503020202020204" pitchFamily="34" charset="0"/>
                      </a:endParaRPr>
                    </a:p>
                    <a:p>
                      <a:pPr marL="0" indent="0" algn="l">
                        <a:buFont typeface="Arial" panose="020B0604020202020204" pitchFamily="34" charset="0"/>
                        <a:buChar char="•"/>
                      </a:pPr>
                      <a:r>
                        <a:rPr lang="en-US" sz="1800" b="0" spc="0" baseline="0" dirty="0">
                          <a:solidFill>
                            <a:schemeClr val="accent3">
                              <a:lumMod val="50000"/>
                            </a:schemeClr>
                          </a:solidFill>
                          <a:latin typeface="Avenir Next" panose="020B0503020202020204" pitchFamily="34" charset="0"/>
                        </a:rPr>
                        <a:t> </a:t>
                      </a:r>
                      <a:r>
                        <a:rPr lang="en-US" sz="1800" b="1" spc="0" baseline="0" dirty="0" err="1">
                          <a:solidFill>
                            <a:schemeClr val="accent3">
                              <a:lumMod val="50000"/>
                            </a:schemeClr>
                          </a:solidFill>
                          <a:latin typeface="Avenir Next" panose="020B0503020202020204" pitchFamily="34" charset="0"/>
                        </a:rPr>
                        <a:t>AirLift</a:t>
                      </a:r>
                      <a:r>
                        <a:rPr lang="en-US" sz="1800" b="1" spc="0" baseline="0" dirty="0">
                          <a:solidFill>
                            <a:schemeClr val="accent3">
                              <a:lumMod val="50000"/>
                            </a:schemeClr>
                          </a:solidFill>
                          <a:latin typeface="Avenir Next" panose="020B0503020202020204" pitchFamily="34" charset="0"/>
                        </a:rPr>
                        <a:t> Remapping:</a:t>
                      </a:r>
                      <a:r>
                        <a:rPr lang="en-US" sz="1800" b="0" spc="0" baseline="0" dirty="0">
                          <a:solidFill>
                            <a:schemeClr val="accent3">
                              <a:lumMod val="50000"/>
                            </a:schemeClr>
                          </a:solidFill>
                          <a:latin typeface="Avenir Next" panose="020B0503020202020204" pitchFamily="34" charset="0"/>
                        </a:rPr>
                        <a:t> </a:t>
                      </a:r>
                    </a:p>
                    <a:p>
                      <a:pPr marL="342900" indent="-342900" algn="l">
                        <a:buFont typeface="+mj-lt"/>
                        <a:buAutoNum type="arabicPeriod"/>
                      </a:pPr>
                      <a:r>
                        <a:rPr lang="en-US" sz="1800" b="0" spc="0" baseline="0" dirty="0">
                          <a:solidFill>
                            <a:schemeClr val="accent3">
                              <a:lumMod val="50000"/>
                            </a:schemeClr>
                          </a:solidFill>
                          <a:latin typeface="Avenir Next" panose="020B0503020202020204" pitchFamily="34" charset="0"/>
                        </a:rPr>
                        <a:t>Remap a read to a new reference genome or</a:t>
                      </a:r>
                    </a:p>
                    <a:p>
                      <a:pPr marL="342900" indent="-342900" algn="l">
                        <a:buFont typeface="+mj-lt"/>
                        <a:buAutoNum type="arabicPeriod"/>
                      </a:pPr>
                      <a:r>
                        <a:rPr lang="en-US" sz="1800" b="0" spc="0" baseline="0" dirty="0">
                          <a:solidFill>
                            <a:schemeClr val="accent3">
                              <a:lumMod val="50000"/>
                            </a:schemeClr>
                          </a:solidFill>
                          <a:latin typeface="Avenir Next" panose="020B0503020202020204" pitchFamily="34" charset="0"/>
                        </a:rPr>
                        <a:t>Quickly move its position based on </a:t>
                      </a:r>
                      <a:r>
                        <a:rPr lang="en-US" sz="1800" b="1" spc="0" baseline="0" dirty="0" err="1">
                          <a:solidFill>
                            <a:schemeClr val="accent3">
                              <a:lumMod val="50000"/>
                            </a:schemeClr>
                          </a:solidFill>
                          <a:latin typeface="Avenir Next" panose="020B0503020202020204" pitchFamily="34" charset="0"/>
                        </a:rPr>
                        <a:t>AirLift</a:t>
                      </a:r>
                      <a:r>
                        <a:rPr lang="en-US" sz="1800" b="1" spc="0" baseline="0" dirty="0">
                          <a:solidFill>
                            <a:schemeClr val="accent3">
                              <a:lumMod val="50000"/>
                            </a:schemeClr>
                          </a:solidFill>
                          <a:latin typeface="Avenir Next" panose="020B0503020202020204" pitchFamily="34" charset="0"/>
                        </a:rPr>
                        <a:t> index</a:t>
                      </a:r>
                    </a:p>
                  </a:txBody>
                  <a:tcPr marL="4572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248051057"/>
                  </a:ext>
                </a:extLst>
              </a:tr>
            </a:tbl>
          </a:graphicData>
        </a:graphic>
      </p:graphicFrame>
      <p:graphicFrame>
        <p:nvGraphicFramePr>
          <p:cNvPr id="9" name="Table 8">
            <a:extLst>
              <a:ext uri="{FF2B5EF4-FFF2-40B4-BE49-F238E27FC236}">
                <a16:creationId xmlns:a16="http://schemas.microsoft.com/office/drawing/2014/main" id="{48A599C2-0AF5-4A92-86E5-D65DB19A70D0}"/>
              </a:ext>
            </a:extLst>
          </p:cNvPr>
          <p:cNvGraphicFramePr>
            <a:graphicFrameLocks noGrp="1"/>
          </p:cNvGraphicFramePr>
          <p:nvPr>
            <p:extLst>
              <p:ext uri="{D42A27DB-BD31-4B8C-83A1-F6EECF244321}">
                <p14:modId xmlns:p14="http://schemas.microsoft.com/office/powerpoint/2010/main" val="3599243745"/>
              </p:ext>
            </p:extLst>
          </p:nvPr>
        </p:nvGraphicFramePr>
        <p:xfrm>
          <a:off x="0" y="4582160"/>
          <a:ext cx="9144000" cy="1794992"/>
        </p:xfrm>
        <a:graphic>
          <a:graphicData uri="http://schemas.openxmlformats.org/drawingml/2006/table">
            <a:tbl>
              <a:tblPr/>
              <a:tblGrid>
                <a:gridCol w="1315752">
                  <a:extLst>
                    <a:ext uri="{9D8B030D-6E8A-4147-A177-3AD203B41FA5}">
                      <a16:colId xmlns:a16="http://schemas.microsoft.com/office/drawing/2014/main" val="3207098936"/>
                    </a:ext>
                  </a:extLst>
                </a:gridCol>
                <a:gridCol w="7828248">
                  <a:extLst>
                    <a:ext uri="{9D8B030D-6E8A-4147-A177-3AD203B41FA5}">
                      <a16:colId xmlns:a16="http://schemas.microsoft.com/office/drawing/2014/main" val="4091092422"/>
                    </a:ext>
                  </a:extLst>
                </a:gridCol>
              </a:tblGrid>
              <a:tr h="1794992">
                <a:tc>
                  <a:txBody>
                    <a:bodyPr/>
                    <a:lstStyle/>
                    <a:p>
                      <a:pPr rtl="0" fontAlgn="t">
                        <a:spcBef>
                          <a:spcPts val="0"/>
                        </a:spcBef>
                        <a:spcAft>
                          <a:spcPts val="0"/>
                        </a:spcAft>
                      </a:pPr>
                      <a:r>
                        <a:rPr lang="en-US" sz="2000" b="1" i="0" u="none" strike="noStrike" spc="-100" baseline="0" dirty="0">
                          <a:solidFill>
                            <a:schemeClr val="accent6">
                              <a:lumMod val="75000"/>
                            </a:schemeClr>
                          </a:solidFill>
                          <a:effectLst/>
                          <a:latin typeface="Nunito" panose="020B0604020202020204" pitchFamily="2" charset="0"/>
                        </a:rPr>
                        <a:t>Key Results</a:t>
                      </a:r>
                      <a:endParaRPr lang="en-US" sz="2000" spc="-100" baseline="0" dirty="0">
                        <a:solidFill>
                          <a:schemeClr val="accent6">
                            <a:lumMod val="75000"/>
                          </a:schemeClr>
                        </a:solidFill>
                        <a:effectLst/>
                        <a:latin typeface="Nunito" pitchFamily="2" charset="0"/>
                      </a:endParaRPr>
                    </a:p>
                  </a:txBody>
                  <a:tcPr marL="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rtl="0" fontAlgn="base">
                        <a:spcBef>
                          <a:spcPts val="0"/>
                        </a:spcBef>
                        <a:spcAft>
                          <a:spcPts val="0"/>
                        </a:spcAft>
                        <a:buFont typeface="Arial" panose="020B0604020202020204" pitchFamily="34" charset="0"/>
                        <a:buNone/>
                      </a:pPr>
                      <a:r>
                        <a:rPr lang="en-US" sz="2000" dirty="0" err="1">
                          <a:solidFill>
                            <a:schemeClr val="accent6">
                              <a:lumMod val="75000"/>
                            </a:schemeClr>
                          </a:solidFill>
                          <a:effectLst/>
                          <a:latin typeface="Nunito" pitchFamily="2" charset="0"/>
                        </a:rPr>
                        <a:t>AirLift</a:t>
                      </a:r>
                      <a:r>
                        <a:rPr lang="en-US" sz="2000" dirty="0">
                          <a:solidFill>
                            <a:schemeClr val="accent6">
                              <a:lumMod val="75000"/>
                            </a:schemeClr>
                          </a:solidFill>
                          <a:effectLst/>
                          <a:latin typeface="Nunito" pitchFamily="2" charset="0"/>
                        </a:rPr>
                        <a:t> </a:t>
                      </a:r>
                      <a:r>
                        <a:rPr lang="en-US" sz="2000" b="1" dirty="0">
                          <a:solidFill>
                            <a:schemeClr val="accent6">
                              <a:lumMod val="75000"/>
                            </a:schemeClr>
                          </a:solidFill>
                          <a:effectLst/>
                          <a:latin typeface="Nunito" pitchFamily="2" charset="0"/>
                        </a:rPr>
                        <a:t>consistently outperforms full mapping</a:t>
                      </a:r>
                    </a:p>
                    <a:p>
                      <a:pPr rtl="0" fontAlgn="base">
                        <a:spcBef>
                          <a:spcPts val="0"/>
                        </a:spcBef>
                        <a:spcAft>
                          <a:spcPts val="0"/>
                        </a:spcAft>
                        <a:buFont typeface="Arial" panose="020B0604020202020204" pitchFamily="34" charset="0"/>
                        <a:buChar char="•"/>
                      </a:pPr>
                      <a:r>
                        <a:rPr lang="en-US" sz="2000" dirty="0">
                          <a:solidFill>
                            <a:schemeClr val="accent6">
                              <a:lumMod val="75000"/>
                            </a:schemeClr>
                          </a:solidFill>
                          <a:effectLst/>
                          <a:latin typeface="Nunito" pitchFamily="2" charset="0"/>
                        </a:rPr>
                        <a:t> </a:t>
                      </a:r>
                      <a:r>
                        <a:rPr lang="en-US" sz="2000" b="1" dirty="0">
                          <a:solidFill>
                            <a:schemeClr val="accent6">
                              <a:lumMod val="75000"/>
                            </a:schemeClr>
                          </a:solidFill>
                          <a:effectLst/>
                          <a:latin typeface="Nunito" pitchFamily="2" charset="0"/>
                        </a:rPr>
                        <a:t>2.6x – 6.7x speedup</a:t>
                      </a:r>
                      <a:r>
                        <a:rPr lang="en-US" sz="2000" b="0" dirty="0">
                          <a:solidFill>
                            <a:schemeClr val="accent6">
                              <a:lumMod val="75000"/>
                            </a:schemeClr>
                          </a:solidFill>
                          <a:effectLst/>
                          <a:latin typeface="Nunito" pitchFamily="2" charset="0"/>
                        </a:rPr>
                        <a:t> over full mapping</a:t>
                      </a:r>
                    </a:p>
                    <a:p>
                      <a:pPr rtl="0" fontAlgn="base">
                        <a:spcBef>
                          <a:spcPts val="0"/>
                        </a:spcBef>
                        <a:spcAft>
                          <a:spcPts val="0"/>
                        </a:spcAft>
                        <a:buFont typeface="Arial" panose="020B0604020202020204" pitchFamily="34" charset="0"/>
                        <a:buNone/>
                      </a:pPr>
                      <a:endParaRPr lang="en-US" sz="2000" b="0" dirty="0">
                        <a:solidFill>
                          <a:schemeClr val="accent6">
                            <a:lumMod val="75000"/>
                          </a:schemeClr>
                        </a:solidFill>
                        <a:effectLst/>
                        <a:latin typeface="Nunito" pitchFamily="2" charset="0"/>
                      </a:endParaRPr>
                    </a:p>
                    <a:p>
                      <a:pPr rtl="0" fontAlgn="base">
                        <a:spcBef>
                          <a:spcPts val="0"/>
                        </a:spcBef>
                        <a:spcAft>
                          <a:spcPts val="0"/>
                        </a:spcAft>
                        <a:buFont typeface="Arial" panose="020B0604020202020204" pitchFamily="34" charset="0"/>
                        <a:buNone/>
                      </a:pPr>
                      <a:r>
                        <a:rPr lang="en-US" sz="2000" b="0" dirty="0" err="1">
                          <a:solidFill>
                            <a:schemeClr val="accent6">
                              <a:lumMod val="75000"/>
                            </a:schemeClr>
                          </a:solidFill>
                          <a:effectLst/>
                          <a:latin typeface="Nunito" pitchFamily="2" charset="0"/>
                        </a:rPr>
                        <a:t>AirLift</a:t>
                      </a:r>
                      <a:r>
                        <a:rPr lang="en-US" sz="2000" b="0" dirty="0">
                          <a:solidFill>
                            <a:schemeClr val="accent6">
                              <a:lumMod val="75000"/>
                            </a:schemeClr>
                          </a:solidFill>
                          <a:effectLst/>
                          <a:latin typeface="Nunito" pitchFamily="2" charset="0"/>
                        </a:rPr>
                        <a:t> </a:t>
                      </a:r>
                      <a:r>
                        <a:rPr lang="en-US" sz="2000" b="1" dirty="0">
                          <a:solidFill>
                            <a:schemeClr val="accent6">
                              <a:lumMod val="75000"/>
                            </a:schemeClr>
                          </a:solidFill>
                          <a:effectLst/>
                          <a:latin typeface="Nunito" pitchFamily="2" charset="0"/>
                        </a:rPr>
                        <a:t>identifies SNPs and INDELs with precision and recall similar to full mapping</a:t>
                      </a:r>
                    </a:p>
                  </a:txBody>
                  <a:tcPr marL="4572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1996604264"/>
                  </a:ext>
                </a:extLst>
              </a:tr>
            </a:tbl>
          </a:graphicData>
        </a:graphic>
      </p:graphicFrame>
      <p:graphicFrame>
        <p:nvGraphicFramePr>
          <p:cNvPr id="10" name="Table 9">
            <a:extLst>
              <a:ext uri="{FF2B5EF4-FFF2-40B4-BE49-F238E27FC236}">
                <a16:creationId xmlns:a16="http://schemas.microsoft.com/office/drawing/2014/main" id="{920054A0-5FE5-4534-0CA3-70ECB40176C4}"/>
              </a:ext>
            </a:extLst>
          </p:cNvPr>
          <p:cNvGraphicFramePr>
            <a:graphicFrameLocks noGrp="1"/>
          </p:cNvGraphicFramePr>
          <p:nvPr>
            <p:extLst>
              <p:ext uri="{D42A27DB-BD31-4B8C-83A1-F6EECF244321}">
                <p14:modId xmlns:p14="http://schemas.microsoft.com/office/powerpoint/2010/main" val="3701664450"/>
              </p:ext>
            </p:extLst>
          </p:nvPr>
        </p:nvGraphicFramePr>
        <p:xfrm>
          <a:off x="0" y="1776668"/>
          <a:ext cx="9144000" cy="1036320"/>
        </p:xfrm>
        <a:graphic>
          <a:graphicData uri="http://schemas.openxmlformats.org/drawingml/2006/table">
            <a:tbl>
              <a:tblPr/>
              <a:tblGrid>
                <a:gridCol w="1315752">
                  <a:extLst>
                    <a:ext uri="{9D8B030D-6E8A-4147-A177-3AD203B41FA5}">
                      <a16:colId xmlns:a16="http://schemas.microsoft.com/office/drawing/2014/main" val="2820237401"/>
                    </a:ext>
                  </a:extLst>
                </a:gridCol>
                <a:gridCol w="7828248">
                  <a:extLst>
                    <a:ext uri="{9D8B030D-6E8A-4147-A177-3AD203B41FA5}">
                      <a16:colId xmlns:a16="http://schemas.microsoft.com/office/drawing/2014/main" val="2860465790"/>
                    </a:ext>
                  </a:extLst>
                </a:gridCol>
              </a:tblGrid>
              <a:tr h="1036320">
                <a:tc>
                  <a:txBody>
                    <a:bodyPr/>
                    <a:lstStyle/>
                    <a:p>
                      <a:pPr marL="0" algn="l" defTabSz="685800" rtl="0" eaLnBrk="1" fontAlgn="t" latinLnBrk="0" hangingPunct="1">
                        <a:spcBef>
                          <a:spcPts val="0"/>
                        </a:spcBef>
                        <a:spcAft>
                          <a:spcPts val="0"/>
                        </a:spcAft>
                      </a:pPr>
                      <a:r>
                        <a:rPr lang="en-US" sz="2000" b="1" i="0" u="none" strike="noStrike" kern="1200" dirty="0">
                          <a:solidFill>
                            <a:schemeClr val="accent1">
                              <a:lumMod val="75000"/>
                            </a:schemeClr>
                          </a:solidFill>
                          <a:effectLst/>
                          <a:latin typeface="Nunito" panose="020B0604020202020204" pitchFamily="2" charset="0"/>
                          <a:ea typeface="+mn-ea"/>
                          <a:cs typeface="+mn-cs"/>
                        </a:rPr>
                        <a:t>Goal</a:t>
                      </a:r>
                    </a:p>
                  </a:txBody>
                  <a:tcPr marL="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000" b="1" dirty="0">
                          <a:solidFill>
                            <a:sysClr val="windowText" lastClr="000000"/>
                          </a:solidFill>
                          <a:latin typeface="Corbel" panose="020B0503020204020204" pitchFamily="34" charset="0"/>
                        </a:rPr>
                        <a:t>Accurately and quickly</a:t>
                      </a:r>
                      <a:r>
                        <a:rPr lang="en-US" sz="2000" dirty="0">
                          <a:solidFill>
                            <a:sysClr val="windowText" lastClr="000000"/>
                          </a:solidFill>
                          <a:latin typeface="Corbel" panose="020B0503020204020204" pitchFamily="34" charset="0"/>
                        </a:rPr>
                        <a:t> remap </a:t>
                      </a:r>
                      <a:r>
                        <a:rPr lang="en-US" sz="2000" b="1" dirty="0">
                          <a:solidFill>
                            <a:srgbClr val="C00000"/>
                          </a:solidFill>
                          <a:latin typeface="Corbel" panose="020B0503020204020204" pitchFamily="34" charset="0"/>
                        </a:rPr>
                        <a:t>all reads</a:t>
                      </a:r>
                      <a:r>
                        <a:rPr lang="en-US" sz="2000" dirty="0">
                          <a:solidFill>
                            <a:sysClr val="windowText" lastClr="000000"/>
                          </a:solidFill>
                          <a:latin typeface="Corbel" panose="020B0503020204020204" pitchFamily="34" charset="0"/>
                        </a:rPr>
                        <a:t> by either</a:t>
                      </a:r>
                      <a:r>
                        <a:rPr lang="en-US" sz="2000" b="1" dirty="0">
                          <a:solidFill>
                            <a:sysClr val="windowText" lastClr="000000"/>
                          </a:solidFill>
                          <a:latin typeface="Corbel" panose="020B0503020204020204" pitchFamily="34" charset="0"/>
                        </a:rPr>
                        <a:t> </a:t>
                      </a:r>
                      <a:r>
                        <a:rPr lang="en-US" sz="2000" b="1" dirty="0">
                          <a:solidFill>
                            <a:schemeClr val="tx1"/>
                          </a:solidFill>
                          <a:latin typeface="Corbel" panose="020B0503020204020204" pitchFamily="34" charset="0"/>
                        </a:rPr>
                        <a:t>mapping or moving</a:t>
                      </a:r>
                      <a:r>
                        <a:rPr lang="en-US" sz="2000" b="1" dirty="0">
                          <a:solidFill>
                            <a:schemeClr val="accent1">
                              <a:lumMod val="50000"/>
                            </a:schemeClr>
                          </a:solidFill>
                          <a:latin typeface="Corbel" panose="020B0503020204020204" pitchFamily="34" charset="0"/>
                        </a:rPr>
                        <a:t> </a:t>
                      </a:r>
                      <a:r>
                        <a:rPr lang="en-US" sz="2000" dirty="0">
                          <a:solidFill>
                            <a:schemeClr val="tx1"/>
                          </a:solidFill>
                          <a:latin typeface="Corbel" panose="020B0503020204020204" pitchFamily="34" charset="0"/>
                        </a:rPr>
                        <a:t>them</a:t>
                      </a:r>
                      <a:r>
                        <a:rPr lang="en-US" sz="2000" dirty="0">
                          <a:solidFill>
                            <a:sysClr val="windowText" lastClr="000000"/>
                          </a:solidFill>
                          <a:latin typeface="Corbel" panose="020B0503020204020204" pitchFamily="34" charset="0"/>
                        </a:rPr>
                        <a:t> from the </a:t>
                      </a:r>
                      <a:r>
                        <a:rPr lang="en-US" sz="2000" dirty="0">
                          <a:solidFill>
                            <a:schemeClr val="accent2">
                              <a:lumMod val="75000"/>
                            </a:schemeClr>
                          </a:solidFill>
                          <a:latin typeface="Corbel" panose="020B0503020204020204" pitchFamily="34" charset="0"/>
                        </a:rPr>
                        <a:t>old reference genome</a:t>
                      </a:r>
                      <a:r>
                        <a:rPr lang="en-US" sz="2000" dirty="0">
                          <a:solidFill>
                            <a:sysClr val="windowText" lastClr="000000"/>
                          </a:solidFill>
                          <a:latin typeface="Corbel" panose="020B0503020204020204" pitchFamily="34" charset="0"/>
                        </a:rPr>
                        <a:t> to the </a:t>
                      </a:r>
                      <a:r>
                        <a:rPr lang="en-US" sz="2000" dirty="0">
                          <a:solidFill>
                            <a:schemeClr val="accent2">
                              <a:lumMod val="75000"/>
                            </a:schemeClr>
                          </a:solidFill>
                          <a:latin typeface="Corbel" panose="020B0503020204020204" pitchFamily="34" charset="0"/>
                        </a:rPr>
                        <a:t>new reference genome</a:t>
                      </a:r>
                      <a:endParaRPr lang="en-US" sz="2000" b="1" dirty="0">
                        <a:solidFill>
                          <a:schemeClr val="accent2">
                            <a:lumMod val="75000"/>
                          </a:schemeClr>
                        </a:solidFill>
                        <a:latin typeface="Corbel" panose="020B0503020204020204" pitchFamily="34" charset="0"/>
                      </a:endParaRPr>
                    </a:p>
                  </a:txBody>
                  <a:tcPr marL="4572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697112164"/>
                  </a:ext>
                </a:extLst>
              </a:tr>
            </a:tbl>
          </a:graphicData>
        </a:graphic>
      </p:graphicFrame>
    </p:spTree>
    <p:custDataLst>
      <p:tags r:id="rId1"/>
    </p:custDataLst>
    <p:extLst>
      <p:ext uri="{BB962C8B-B14F-4D97-AF65-F5344CB8AC3E}">
        <p14:creationId xmlns:p14="http://schemas.microsoft.com/office/powerpoint/2010/main" val="416591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dirty="0"/>
              <a:t>AirLift</a:t>
            </a:r>
          </a:p>
        </p:txBody>
      </p:sp>
      <p:sp>
        <p:nvSpPr>
          <p:cNvPr id="4" name="Content Placeholder 5">
            <a:extLst>
              <a:ext uri="{FF2B5EF4-FFF2-40B4-BE49-F238E27FC236}">
                <a16:creationId xmlns:a16="http://schemas.microsoft.com/office/drawing/2014/main" id="{3FE908AA-1014-F276-6502-C74FBC8E123D}"/>
              </a:ext>
            </a:extLst>
          </p:cNvPr>
          <p:cNvSpPr>
            <a:spLocks noGrp="1"/>
          </p:cNvSpPr>
          <p:nvPr>
            <p:ph idx="1"/>
          </p:nvPr>
        </p:nvSpPr>
        <p:spPr>
          <a:xfrm>
            <a:off x="228600" y="901700"/>
            <a:ext cx="8610600" cy="5479628"/>
          </a:xfrm>
        </p:spPr>
        <p:txBody>
          <a:bodyPr/>
          <a:lstStyle/>
          <a:p>
            <a:r>
              <a:rPr lang="en-US" sz="1800" dirty="0" err="1"/>
              <a:t>Jeremie</a:t>
            </a:r>
            <a:r>
              <a:rPr lang="en-US" sz="1800" dirty="0"/>
              <a:t> S. Kim, </a:t>
            </a:r>
            <a:r>
              <a:rPr lang="en-US" sz="1800" u="sng" dirty="0"/>
              <a:t>Can Firtina</a:t>
            </a:r>
            <a:r>
              <a:rPr lang="en-US" sz="1800" dirty="0"/>
              <a:t>, </a:t>
            </a:r>
            <a:r>
              <a:rPr lang="en-US" sz="1800" dirty="0" err="1"/>
              <a:t>Meryem</a:t>
            </a:r>
            <a:r>
              <a:rPr lang="en-US" sz="1800" dirty="0"/>
              <a:t> Banu </a:t>
            </a:r>
            <a:r>
              <a:rPr lang="en-US" sz="1800" dirty="0" err="1"/>
              <a:t>Cavlak</a:t>
            </a:r>
            <a:r>
              <a:rPr lang="en-US" sz="1800" dirty="0"/>
              <a:t>, </a:t>
            </a:r>
            <a:r>
              <a:rPr lang="en-US" sz="1800" dirty="0" err="1"/>
              <a:t>Damla</a:t>
            </a:r>
            <a:r>
              <a:rPr lang="en-US" sz="1800" dirty="0"/>
              <a:t> </a:t>
            </a:r>
            <a:r>
              <a:rPr lang="en-US" sz="1800" dirty="0" err="1"/>
              <a:t>Senol</a:t>
            </a:r>
            <a:r>
              <a:rPr lang="en-US" sz="1800" dirty="0"/>
              <a:t> Cali, </a:t>
            </a:r>
            <a:r>
              <a:rPr lang="en-US" sz="1800" dirty="0" err="1"/>
              <a:t>Nastaran</a:t>
            </a:r>
            <a:r>
              <a:rPr lang="en-US" sz="1800" dirty="0"/>
              <a:t> </a:t>
            </a:r>
            <a:r>
              <a:rPr lang="en-US" sz="1800" dirty="0" err="1"/>
              <a:t>Hajinazar</a:t>
            </a:r>
            <a:r>
              <a:rPr lang="en-US" sz="1800" dirty="0"/>
              <a:t>, Mohammed </a:t>
            </a:r>
            <a:r>
              <a:rPr lang="en-US" sz="1800" dirty="0" err="1"/>
              <a:t>Alser</a:t>
            </a:r>
            <a:r>
              <a:rPr lang="en-US" sz="1800" dirty="0"/>
              <a:t>, Can </a:t>
            </a:r>
            <a:r>
              <a:rPr lang="en-US" sz="1800" dirty="0" err="1"/>
              <a:t>Alkan</a:t>
            </a:r>
            <a:r>
              <a:rPr lang="en-US" sz="1800" dirty="0"/>
              <a:t>, and </a:t>
            </a:r>
            <a:r>
              <a:rPr lang="en-US" sz="1800" dirty="0" err="1"/>
              <a:t>Onur</a:t>
            </a:r>
            <a:r>
              <a:rPr lang="en-US" sz="1800" dirty="0"/>
              <a:t> </a:t>
            </a:r>
            <a:r>
              <a:rPr lang="en-US" sz="1800" dirty="0" err="1"/>
              <a:t>Mutlu</a:t>
            </a:r>
            <a:r>
              <a:rPr lang="en-US" sz="1800" dirty="0"/>
              <a:t>,</a:t>
            </a:r>
            <a:br>
              <a:rPr lang="en-US" sz="1800" dirty="0"/>
            </a:br>
            <a:r>
              <a:rPr lang="en-US" sz="1800" b="1" dirty="0">
                <a:hlinkClick r:id="rId3"/>
              </a:rPr>
              <a:t>"AirLift: A Fast and Comprehensive Technique for Remapping Alignments between Reference Genomes"</a:t>
            </a:r>
            <a:br>
              <a:rPr lang="en-US" sz="1800" dirty="0"/>
            </a:br>
            <a:r>
              <a:rPr lang="en-US" sz="1800" i="1" dirty="0"/>
              <a:t>Preprint in </a:t>
            </a:r>
            <a:r>
              <a:rPr lang="en-US" sz="1800" b="1" i="1" dirty="0">
                <a:hlinkClick r:id="rId4"/>
              </a:rPr>
              <a:t>arXiv</a:t>
            </a:r>
            <a:r>
              <a:rPr lang="en-US" sz="1800" i="1" dirty="0"/>
              <a:t> and </a:t>
            </a:r>
            <a:r>
              <a:rPr lang="en-US" sz="1800" b="1" i="1" dirty="0">
                <a:hlinkClick r:id="rId5"/>
              </a:rPr>
              <a:t>bioRxiv</a:t>
            </a:r>
            <a:r>
              <a:rPr lang="en-US" sz="1800" dirty="0"/>
              <a:t>, 2022. </a:t>
            </a:r>
            <a:br>
              <a:rPr lang="en-US" sz="1800" dirty="0"/>
            </a:br>
            <a:r>
              <a:rPr lang="en-US" sz="1800" dirty="0"/>
              <a:t>[</a:t>
            </a:r>
            <a:r>
              <a:rPr lang="en-US" sz="1800" dirty="0">
                <a:hlinkClick r:id="rId5"/>
              </a:rPr>
              <a:t>bioRxiv preprint</a:t>
            </a:r>
            <a:r>
              <a:rPr lang="en-US" sz="1800" dirty="0"/>
              <a:t>] </a:t>
            </a:r>
            <a:br>
              <a:rPr lang="en-US" sz="1800" dirty="0"/>
            </a:br>
            <a:r>
              <a:rPr lang="en-US" sz="1800" dirty="0"/>
              <a:t>[</a:t>
            </a:r>
            <a:r>
              <a:rPr lang="en-US" sz="1800" dirty="0">
                <a:hlinkClick r:id="rId4"/>
              </a:rPr>
              <a:t>arXiv preprint</a:t>
            </a:r>
            <a:r>
              <a:rPr lang="en-US" sz="1800" dirty="0"/>
              <a:t>] </a:t>
            </a:r>
            <a:br>
              <a:rPr lang="en-US" sz="1800" dirty="0"/>
            </a:br>
            <a:r>
              <a:rPr lang="en-US" sz="1800" dirty="0"/>
              <a:t>[</a:t>
            </a:r>
            <a:r>
              <a:rPr lang="en-US" sz="1800" dirty="0">
                <a:hlinkClick r:id="rId6"/>
              </a:rPr>
              <a:t>AirLift Source Code and Data</a:t>
            </a:r>
            <a:r>
              <a:rPr lang="en-US" sz="1800" dirty="0"/>
              <a:t>]</a:t>
            </a:r>
          </a:p>
        </p:txBody>
      </p:sp>
      <p:grpSp>
        <p:nvGrpSpPr>
          <p:cNvPr id="6" name="Group 5">
            <a:extLst>
              <a:ext uri="{FF2B5EF4-FFF2-40B4-BE49-F238E27FC236}">
                <a16:creationId xmlns:a16="http://schemas.microsoft.com/office/drawing/2014/main" id="{EA8AA8C2-A5BC-8ADC-0113-D7C36EFA3D80}"/>
              </a:ext>
            </a:extLst>
          </p:cNvPr>
          <p:cNvGrpSpPr/>
          <p:nvPr/>
        </p:nvGrpSpPr>
        <p:grpSpPr>
          <a:xfrm>
            <a:off x="6829555" y="1823229"/>
            <a:ext cx="2009645" cy="1605771"/>
            <a:chOff x="1638341" y="3735855"/>
            <a:chExt cx="2009645" cy="1605771"/>
          </a:xfrm>
        </p:grpSpPr>
        <p:pic>
          <p:nvPicPr>
            <p:cNvPr id="7" name="Picture 6">
              <a:extLst>
                <a:ext uri="{FF2B5EF4-FFF2-40B4-BE49-F238E27FC236}">
                  <a16:creationId xmlns:a16="http://schemas.microsoft.com/office/drawing/2014/main" id="{D5DDF702-827F-872B-F477-7C0533FC3F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601" y="3735855"/>
              <a:ext cx="1323124" cy="1323124"/>
            </a:xfrm>
            <a:prstGeom prst="rect">
              <a:avLst/>
            </a:prstGeom>
          </p:spPr>
        </p:pic>
        <p:sp>
          <p:nvSpPr>
            <p:cNvPr id="8" name="Subtitle 2">
              <a:extLst>
                <a:ext uri="{FF2B5EF4-FFF2-40B4-BE49-F238E27FC236}">
                  <a16:creationId xmlns:a16="http://schemas.microsoft.com/office/drawing/2014/main" id="{7F9CB0D1-5BA5-4938-C2AA-0FF10AF061C8}"/>
                </a:ext>
              </a:extLst>
            </p:cNvPr>
            <p:cNvSpPr txBox="1">
              <a:spLocks/>
            </p:cNvSpPr>
            <p:nvPr/>
          </p:nvSpPr>
          <p:spPr>
            <a:xfrm>
              <a:off x="1638341" y="4968774"/>
              <a:ext cx="2009645"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2000" dirty="0">
                  <a:latin typeface="Avenir Next" panose="020B0503020202020204" pitchFamily="34" charset="0"/>
                  <a:ea typeface="Verdana" panose="020B0604030504040204" pitchFamily="34" charset="0"/>
                  <a:cs typeface="Verdana" panose="020B0604030504040204" pitchFamily="34" charset="0"/>
                  <a:hlinkClick r:id="rId8"/>
                </a:rPr>
                <a:t>bioRxiv Preprint</a:t>
              </a:r>
              <a:endParaRPr lang="en-US" sz="2000" dirty="0">
                <a:latin typeface="Avenir Next" panose="020B0503020202020204" pitchFamily="34" charset="0"/>
                <a:ea typeface="Verdana" panose="020B0604030504040204" pitchFamily="34" charset="0"/>
                <a:cs typeface="Verdana" panose="020B0604030504040204" pitchFamily="34" charset="0"/>
              </a:endParaRPr>
            </a:p>
          </p:txBody>
        </p:sp>
      </p:grpSp>
      <p:pic>
        <p:nvPicPr>
          <p:cNvPr id="10" name="Picture 9" descr="Text&#10;&#10;Description automatically generated">
            <a:extLst>
              <a:ext uri="{FF2B5EF4-FFF2-40B4-BE49-F238E27FC236}">
                <a16:creationId xmlns:a16="http://schemas.microsoft.com/office/drawing/2014/main" id="{347268D3-25A2-06E4-BDBF-1EED881E15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00" y="3695689"/>
            <a:ext cx="8399050" cy="1827111"/>
          </a:xfrm>
          <a:prstGeom prst="rect">
            <a:avLst/>
          </a:prstGeom>
        </p:spPr>
      </p:pic>
    </p:spTree>
    <p:extLst>
      <p:ext uri="{BB962C8B-B14F-4D97-AF65-F5344CB8AC3E}">
        <p14:creationId xmlns:p14="http://schemas.microsoft.com/office/powerpoint/2010/main" val="93898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dirty="0"/>
              <a:t>AirLift Source Code</a:t>
            </a:r>
          </a:p>
        </p:txBody>
      </p:sp>
      <p:pic>
        <p:nvPicPr>
          <p:cNvPr id="4" name="Picture 3" descr="Graphical user interface, text, application, email&#10;&#10;Description automatically generated">
            <a:extLst>
              <a:ext uri="{FF2B5EF4-FFF2-40B4-BE49-F238E27FC236}">
                <a16:creationId xmlns:a16="http://schemas.microsoft.com/office/drawing/2014/main" id="{46EFB89C-F628-7101-2FF0-14380B388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92" y="1392385"/>
            <a:ext cx="7503988" cy="4243232"/>
          </a:xfrm>
          <a:prstGeom prst="rect">
            <a:avLst/>
          </a:prstGeom>
        </p:spPr>
      </p:pic>
      <p:grpSp>
        <p:nvGrpSpPr>
          <p:cNvPr id="5" name="Group 4">
            <a:extLst>
              <a:ext uri="{FF2B5EF4-FFF2-40B4-BE49-F238E27FC236}">
                <a16:creationId xmlns:a16="http://schemas.microsoft.com/office/drawing/2014/main" id="{046FEDA3-CA9B-6675-29A6-AFBB3EF0BC6A}"/>
              </a:ext>
            </a:extLst>
          </p:cNvPr>
          <p:cNvGrpSpPr>
            <a:grpSpLocks noChangeAspect="1"/>
          </p:cNvGrpSpPr>
          <p:nvPr/>
        </p:nvGrpSpPr>
        <p:grpSpPr>
          <a:xfrm>
            <a:off x="7810191" y="0"/>
            <a:ext cx="1431430" cy="1325702"/>
            <a:chOff x="5286327" y="3722646"/>
            <a:chExt cx="1748098" cy="1618980"/>
          </a:xfrm>
        </p:grpSpPr>
        <p:pic>
          <p:nvPicPr>
            <p:cNvPr id="6" name="Picture 5">
              <a:extLst>
                <a:ext uri="{FF2B5EF4-FFF2-40B4-BE49-F238E27FC236}">
                  <a16:creationId xmlns:a16="http://schemas.microsoft.com/office/drawing/2014/main" id="{504D5E50-4939-ACE7-75D4-3AE56FEDF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512" y="3722646"/>
              <a:ext cx="1321728" cy="1321728"/>
            </a:xfrm>
            <a:prstGeom prst="rect">
              <a:avLst/>
            </a:prstGeom>
          </p:spPr>
        </p:pic>
        <p:sp>
          <p:nvSpPr>
            <p:cNvPr id="7" name="Subtitle 2">
              <a:extLst>
                <a:ext uri="{FF2B5EF4-FFF2-40B4-BE49-F238E27FC236}">
                  <a16:creationId xmlns:a16="http://schemas.microsoft.com/office/drawing/2014/main" id="{B1A58C7A-417C-2BFE-AD7B-43CBA0488613}"/>
                </a:ext>
              </a:extLst>
            </p:cNvPr>
            <p:cNvSpPr txBox="1">
              <a:spLocks/>
            </p:cNvSpPr>
            <p:nvPr/>
          </p:nvSpPr>
          <p:spPr>
            <a:xfrm>
              <a:off x="5286327" y="4968774"/>
              <a:ext cx="1748098"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1600" dirty="0">
                  <a:latin typeface="Avenir Next" panose="020B0503020202020204" pitchFamily="34" charset="0"/>
                  <a:ea typeface="Verdana" panose="020B0604030504040204" pitchFamily="34" charset="0"/>
                  <a:cs typeface="Verdana" panose="020B0604030504040204" pitchFamily="34" charset="0"/>
                  <a:hlinkClick r:id="rId5"/>
                </a:rPr>
                <a:t>Source Code</a:t>
              </a:r>
              <a:endParaRPr lang="en-US" sz="1600" dirty="0">
                <a:latin typeface="Avenir Next" panose="020B0503020202020204" pitchFamily="34" charset="0"/>
                <a:ea typeface="Verdana" panose="020B0604030504040204" pitchFamily="34" charset="0"/>
                <a:cs typeface="Verdana" panose="020B0604030504040204" pitchFamily="34" charset="0"/>
              </a:endParaRPr>
            </a:p>
          </p:txBody>
        </p:sp>
      </p:grpSp>
      <p:sp>
        <p:nvSpPr>
          <p:cNvPr id="8" name="TextBox 7">
            <a:extLst>
              <a:ext uri="{FF2B5EF4-FFF2-40B4-BE49-F238E27FC236}">
                <a16:creationId xmlns:a16="http://schemas.microsoft.com/office/drawing/2014/main" id="{9AC5F0F4-D097-5AAE-D56F-47AA2CCB1BD3}"/>
              </a:ext>
            </a:extLst>
          </p:cNvPr>
          <p:cNvSpPr txBox="1"/>
          <p:nvPr/>
        </p:nvSpPr>
        <p:spPr>
          <a:xfrm>
            <a:off x="2325852" y="5905500"/>
            <a:ext cx="4057777" cy="369332"/>
          </a:xfrm>
          <a:prstGeom prst="rect">
            <a:avLst/>
          </a:prstGeom>
          <a:noFill/>
        </p:spPr>
        <p:txBody>
          <a:bodyPr wrap="none" rtlCol="0">
            <a:spAutoFit/>
          </a:bodyPr>
          <a:lstStyle/>
          <a:p>
            <a:r>
              <a:rPr lang="en-US" b="1" dirty="0">
                <a:solidFill>
                  <a:srgbClr val="C00000"/>
                </a:solidFill>
                <a:hlinkClick r:id="rId5"/>
              </a:rPr>
              <a:t>https://github.com/CMU-SAFARI/AirLift</a:t>
            </a:r>
            <a:r>
              <a:rPr lang="en-US" b="1" dirty="0">
                <a:solidFill>
                  <a:srgbClr val="C00000"/>
                </a:solidFill>
              </a:rPr>
              <a:t> </a:t>
            </a:r>
            <a:endParaRPr lang="en-CH" b="1" dirty="0">
              <a:solidFill>
                <a:srgbClr val="C00000"/>
              </a:solidFill>
            </a:endParaRPr>
          </a:p>
        </p:txBody>
      </p:sp>
    </p:spTree>
    <p:extLst>
      <p:ext uri="{BB962C8B-B14F-4D97-AF65-F5344CB8AC3E}">
        <p14:creationId xmlns:p14="http://schemas.microsoft.com/office/powerpoint/2010/main" val="2589155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2316615"/>
          </a:xfrm>
          <a:prstGeom prst="rect">
            <a:avLst/>
          </a:prstGeom>
          <a:solidFill>
            <a:srgbClr val="06436E"/>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a:solidFill>
                <a:srgbClr val="70AD47"/>
              </a:solidFill>
            </a:endParaRPr>
          </a:p>
        </p:txBody>
      </p:sp>
      <p:sp>
        <p:nvSpPr>
          <p:cNvPr id="102" name="Title 1"/>
          <p:cNvSpPr>
            <a:spLocks noGrp="1"/>
          </p:cNvSpPr>
          <p:nvPr>
            <p:ph type="ctrTitle" idx="4294967295"/>
          </p:nvPr>
        </p:nvSpPr>
        <p:spPr>
          <a:xfrm>
            <a:off x="0" y="0"/>
            <a:ext cx="9144000" cy="2797016"/>
          </a:xfrm>
          <a:prstGeom prst="rect">
            <a:avLst/>
          </a:prstGeom>
          <a:solidFill>
            <a:srgbClr val="06436E"/>
          </a:solidFill>
        </p:spPr>
        <p:txBody>
          <a:bodyPr anchor="ctr">
            <a:noAutofit/>
          </a:bodyPr>
          <a:lstStyle/>
          <a:p>
            <a:pPr algn="ctr">
              <a:lnSpc>
                <a:spcPct val="100000"/>
              </a:lnSpc>
              <a:spcAft>
                <a:spcPts val="400"/>
              </a:spcAft>
            </a:pPr>
            <a:r>
              <a:rPr lang="en-US" sz="7200" b="1" dirty="0" err="1">
                <a:solidFill>
                  <a:srgbClr val="F5D8B0"/>
                </a:solidFill>
                <a:latin typeface="Avenir Next" panose="020B0503020202020204" pitchFamily="34" charset="0"/>
                <a:ea typeface="Verdana" panose="020B0604030504040204" pitchFamily="34" charset="0"/>
                <a:cs typeface="Verdana" panose="020B0604030504040204" pitchFamily="34" charset="0"/>
              </a:rPr>
              <a:t>AirLift</a:t>
            </a:r>
            <a:r>
              <a:rPr lang="en-US" sz="6600" b="1" dirty="0">
                <a:solidFill>
                  <a:srgbClr val="FFFFFF"/>
                </a:solidFill>
                <a:latin typeface="Avenir Next" panose="020B0503020202020204" pitchFamily="34" charset="0"/>
                <a:ea typeface="Verdana" panose="020B0604030504040204" pitchFamily="34" charset="0"/>
                <a:cs typeface="Verdana" panose="020B0604030504040204" pitchFamily="34" charset="0"/>
              </a:rPr>
              <a:t> </a:t>
            </a:r>
            <a:b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br>
            <a: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t>A Fast and Comprehensive Technique</a:t>
            </a:r>
            <a:b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br>
            <a: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t>for Remapping Alignments </a:t>
            </a:r>
            <a:b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br>
            <a:r>
              <a:rPr lang="en-US" sz="3100" b="1" dirty="0">
                <a:solidFill>
                  <a:srgbClr val="FFFFFF"/>
                </a:solidFill>
                <a:latin typeface="Avenir Next" panose="020B0503020202020204" pitchFamily="34" charset="0"/>
                <a:ea typeface="Verdana" panose="020B0604030504040204" pitchFamily="34" charset="0"/>
                <a:cs typeface="Verdana" panose="020B0604030504040204" pitchFamily="34" charset="0"/>
              </a:rPr>
              <a:t>between Reference Genomes </a:t>
            </a:r>
            <a:endParaRPr lang="en-US" sz="3100" dirty="0">
              <a:solidFill>
                <a:schemeClr val="accent4">
                  <a:lumMod val="20000"/>
                  <a:lumOff val="80000"/>
                </a:schemeClr>
              </a:solidFill>
              <a:latin typeface="Avenir Next" panose="020B0503020202020204" pitchFamily="34" charset="0"/>
              <a:ea typeface="Verdana" panose="020B0604030504040204" pitchFamily="34" charset="0"/>
              <a:cs typeface="Verdana" panose="020B0604030504040204" pitchFamily="34" charset="0"/>
            </a:endParaRPr>
          </a:p>
        </p:txBody>
      </p:sp>
      <p:sp>
        <p:nvSpPr>
          <p:cNvPr id="103" name="Subtitle 2"/>
          <p:cNvSpPr>
            <a:spLocks noGrp="1"/>
          </p:cNvSpPr>
          <p:nvPr>
            <p:ph type="subTitle" idx="4294967295"/>
          </p:nvPr>
        </p:nvSpPr>
        <p:spPr>
          <a:xfrm>
            <a:off x="0" y="2444383"/>
            <a:ext cx="9144000" cy="1705872"/>
          </a:xfrm>
          <a:prstGeom prst="rect">
            <a:avLst/>
          </a:prstGeom>
        </p:spPr>
        <p:txBody>
          <a:bodyPr anchor="ctr">
            <a:noAutofit/>
          </a:bodyPr>
          <a:lstStyle/>
          <a:p>
            <a:pPr marL="0" indent="0" algn="ctr">
              <a:lnSpc>
                <a:spcPct val="100000"/>
              </a:lnSpc>
              <a:spcBef>
                <a:spcPts val="500"/>
              </a:spcBef>
              <a:buNone/>
            </a:pPr>
            <a:r>
              <a:rPr lang="en-GB" sz="1800" dirty="0" err="1">
                <a:latin typeface="Avenir Next" panose="020B0503020202020204" pitchFamily="34" charset="0"/>
                <a:ea typeface="Verdana" panose="020B0604030504040204" pitchFamily="34" charset="0"/>
                <a:cs typeface="Verdana" panose="020B0604030504040204" pitchFamily="34" charset="0"/>
              </a:rPr>
              <a:t>Jeremie</a:t>
            </a:r>
            <a:r>
              <a:rPr lang="en-GB" sz="1800" dirty="0">
                <a:latin typeface="Avenir Next" panose="020B0503020202020204" pitchFamily="34" charset="0"/>
                <a:ea typeface="Verdana" panose="020B0604030504040204" pitchFamily="34" charset="0"/>
                <a:cs typeface="Verdana" panose="020B0604030504040204" pitchFamily="34" charset="0"/>
              </a:rPr>
              <a:t> S. Kim*, </a:t>
            </a:r>
            <a:r>
              <a:rPr lang="en-GB" sz="2000" b="1" dirty="0">
                <a:latin typeface="Avenir Next" panose="020B0503020202020204" pitchFamily="34" charset="0"/>
                <a:ea typeface="Verdana" panose="020B0604030504040204" pitchFamily="34" charset="0"/>
                <a:cs typeface="Verdana" panose="020B0604030504040204" pitchFamily="34" charset="0"/>
              </a:rPr>
              <a:t>Can Firtina*</a:t>
            </a:r>
            <a:r>
              <a:rPr lang="en-GB" sz="1800" dirty="0">
                <a:latin typeface="Avenir Next" panose="020B0503020202020204" pitchFamily="34" charset="0"/>
                <a:ea typeface="Verdana" panose="020B0604030504040204" pitchFamily="34" charset="0"/>
                <a:cs typeface="Verdana" panose="020B0604030504040204" pitchFamily="34" charset="0"/>
              </a:rPr>
              <a:t>, </a:t>
            </a:r>
            <a:r>
              <a:rPr lang="en-GB" sz="1800" dirty="0" err="1">
                <a:latin typeface="Avenir Next" panose="020B0503020202020204" pitchFamily="34" charset="0"/>
                <a:ea typeface="Verdana" panose="020B0604030504040204" pitchFamily="34" charset="0"/>
                <a:cs typeface="Verdana" panose="020B0604030504040204" pitchFamily="34" charset="0"/>
              </a:rPr>
              <a:t>Meryem</a:t>
            </a:r>
            <a:r>
              <a:rPr lang="en-GB" sz="1800" dirty="0">
                <a:latin typeface="Avenir Next" panose="020B0503020202020204" pitchFamily="34" charset="0"/>
                <a:ea typeface="Verdana" panose="020B0604030504040204" pitchFamily="34" charset="0"/>
                <a:cs typeface="Verdana" panose="020B0604030504040204" pitchFamily="34" charset="0"/>
              </a:rPr>
              <a:t> Banu </a:t>
            </a:r>
            <a:r>
              <a:rPr lang="en-GB" sz="1800" dirty="0" err="1">
                <a:latin typeface="Avenir Next" panose="020B0503020202020204" pitchFamily="34" charset="0"/>
                <a:ea typeface="Verdana" panose="020B0604030504040204" pitchFamily="34" charset="0"/>
                <a:cs typeface="Verdana" panose="020B0604030504040204" pitchFamily="34" charset="0"/>
              </a:rPr>
              <a:t>Cavlak</a:t>
            </a:r>
            <a:r>
              <a:rPr lang="en-GB" sz="1800" dirty="0">
                <a:latin typeface="Avenir Next" panose="020B0503020202020204" pitchFamily="34" charset="0"/>
                <a:ea typeface="Verdana" panose="020B0604030504040204" pitchFamily="34" charset="0"/>
                <a:cs typeface="Verdana" panose="020B0604030504040204" pitchFamily="34" charset="0"/>
              </a:rPr>
              <a:t>, </a:t>
            </a:r>
            <a:r>
              <a:rPr lang="en-GB" sz="1800" dirty="0" err="1">
                <a:latin typeface="Avenir Next" panose="020B0503020202020204" pitchFamily="34" charset="0"/>
                <a:ea typeface="Verdana" panose="020B0604030504040204" pitchFamily="34" charset="0"/>
                <a:cs typeface="Verdana" panose="020B0604030504040204" pitchFamily="34" charset="0"/>
              </a:rPr>
              <a:t>Damla</a:t>
            </a:r>
            <a:r>
              <a:rPr lang="en-GB" sz="1800" dirty="0">
                <a:latin typeface="Avenir Next" panose="020B0503020202020204" pitchFamily="34" charset="0"/>
                <a:ea typeface="Verdana" panose="020B0604030504040204" pitchFamily="34" charset="0"/>
                <a:cs typeface="Verdana" panose="020B0604030504040204" pitchFamily="34" charset="0"/>
              </a:rPr>
              <a:t> </a:t>
            </a:r>
            <a:r>
              <a:rPr lang="en-GB" sz="1800" dirty="0" err="1">
                <a:latin typeface="Avenir Next" panose="020B0503020202020204" pitchFamily="34" charset="0"/>
                <a:ea typeface="Verdana" panose="020B0604030504040204" pitchFamily="34" charset="0"/>
                <a:cs typeface="Verdana" panose="020B0604030504040204" pitchFamily="34" charset="0"/>
              </a:rPr>
              <a:t>Senol</a:t>
            </a:r>
            <a:r>
              <a:rPr lang="en-GB" sz="1800" dirty="0">
                <a:latin typeface="Avenir Next" panose="020B0503020202020204" pitchFamily="34" charset="0"/>
                <a:ea typeface="Verdana" panose="020B0604030504040204" pitchFamily="34" charset="0"/>
                <a:cs typeface="Verdana" panose="020B0604030504040204" pitchFamily="34" charset="0"/>
              </a:rPr>
              <a:t> Cali, </a:t>
            </a:r>
          </a:p>
          <a:p>
            <a:pPr marL="0" indent="0" algn="ctr">
              <a:lnSpc>
                <a:spcPct val="100000"/>
              </a:lnSpc>
              <a:spcBef>
                <a:spcPts val="500"/>
              </a:spcBef>
              <a:buNone/>
            </a:pPr>
            <a:r>
              <a:rPr lang="en-GB" sz="1800" dirty="0" err="1">
                <a:latin typeface="Avenir Next" panose="020B0503020202020204" pitchFamily="34" charset="0"/>
                <a:ea typeface="Verdana" panose="020B0604030504040204" pitchFamily="34" charset="0"/>
                <a:cs typeface="Verdana" panose="020B0604030504040204" pitchFamily="34" charset="0"/>
              </a:rPr>
              <a:t>Nastaran</a:t>
            </a:r>
            <a:r>
              <a:rPr lang="en-GB" sz="1800" dirty="0">
                <a:latin typeface="Avenir Next" panose="020B0503020202020204" pitchFamily="34" charset="0"/>
                <a:ea typeface="Verdana" panose="020B0604030504040204" pitchFamily="34" charset="0"/>
                <a:cs typeface="Verdana" panose="020B0604030504040204" pitchFamily="34" charset="0"/>
              </a:rPr>
              <a:t> </a:t>
            </a:r>
            <a:r>
              <a:rPr lang="en-GB" sz="1800" dirty="0" err="1">
                <a:latin typeface="Avenir Next" panose="020B0503020202020204" pitchFamily="34" charset="0"/>
                <a:ea typeface="Verdana" panose="020B0604030504040204" pitchFamily="34" charset="0"/>
                <a:cs typeface="Verdana" panose="020B0604030504040204" pitchFamily="34" charset="0"/>
              </a:rPr>
              <a:t>Hajinazar</a:t>
            </a:r>
            <a:r>
              <a:rPr lang="en-GB" sz="1800" dirty="0">
                <a:latin typeface="Avenir Next" panose="020B0503020202020204" pitchFamily="34" charset="0"/>
                <a:ea typeface="Verdana" panose="020B0604030504040204" pitchFamily="34" charset="0"/>
                <a:cs typeface="Verdana" panose="020B0604030504040204" pitchFamily="34" charset="0"/>
              </a:rPr>
              <a:t>, Mohammed </a:t>
            </a:r>
            <a:r>
              <a:rPr lang="en-GB" sz="1800" dirty="0" err="1">
                <a:latin typeface="Avenir Next" panose="020B0503020202020204" pitchFamily="34" charset="0"/>
                <a:ea typeface="Verdana" panose="020B0604030504040204" pitchFamily="34" charset="0"/>
                <a:cs typeface="Verdana" panose="020B0604030504040204" pitchFamily="34" charset="0"/>
              </a:rPr>
              <a:t>Alser</a:t>
            </a:r>
            <a:r>
              <a:rPr lang="en-GB" sz="1800" dirty="0">
                <a:latin typeface="Avenir Next" panose="020B0503020202020204" pitchFamily="34" charset="0"/>
                <a:ea typeface="Verdana" panose="020B0604030504040204" pitchFamily="34" charset="0"/>
                <a:cs typeface="Verdana" panose="020B0604030504040204" pitchFamily="34" charset="0"/>
              </a:rPr>
              <a:t>, Can </a:t>
            </a:r>
            <a:r>
              <a:rPr lang="en-GB" sz="1800" dirty="0" err="1">
                <a:latin typeface="Avenir Next" panose="020B0503020202020204" pitchFamily="34" charset="0"/>
                <a:ea typeface="Verdana" panose="020B0604030504040204" pitchFamily="34" charset="0"/>
                <a:cs typeface="Verdana" panose="020B0604030504040204" pitchFamily="34" charset="0"/>
              </a:rPr>
              <a:t>Alkan</a:t>
            </a:r>
            <a:r>
              <a:rPr lang="en-GB" sz="1800" dirty="0">
                <a:latin typeface="Avenir Next" panose="020B0503020202020204" pitchFamily="34" charset="0"/>
                <a:ea typeface="Verdana" panose="020B0604030504040204" pitchFamily="34" charset="0"/>
                <a:cs typeface="Verdana" panose="020B0604030504040204" pitchFamily="34" charset="0"/>
              </a:rPr>
              <a:t>, and </a:t>
            </a:r>
            <a:r>
              <a:rPr lang="en-GB" sz="1800" dirty="0" err="1">
                <a:latin typeface="Avenir Next" panose="020B0503020202020204" pitchFamily="34" charset="0"/>
                <a:ea typeface="Verdana" panose="020B0604030504040204" pitchFamily="34" charset="0"/>
                <a:cs typeface="Verdana" panose="020B0604030504040204" pitchFamily="34" charset="0"/>
              </a:rPr>
              <a:t>Onur</a:t>
            </a:r>
            <a:r>
              <a:rPr lang="en-GB" sz="1800" dirty="0">
                <a:latin typeface="Avenir Next" panose="020B0503020202020204" pitchFamily="34" charset="0"/>
                <a:ea typeface="Verdana" panose="020B0604030504040204" pitchFamily="34" charset="0"/>
                <a:cs typeface="Verdana" panose="020B0604030504040204" pitchFamily="34" charset="0"/>
              </a:rPr>
              <a:t> </a:t>
            </a:r>
            <a:r>
              <a:rPr lang="en-GB" sz="1800" dirty="0" err="1">
                <a:latin typeface="Avenir Next" panose="020B0503020202020204" pitchFamily="34" charset="0"/>
                <a:ea typeface="Verdana" panose="020B0604030504040204" pitchFamily="34" charset="0"/>
                <a:cs typeface="Verdana" panose="020B0604030504040204" pitchFamily="34" charset="0"/>
              </a:rPr>
              <a:t>Mutlu</a:t>
            </a:r>
            <a:endParaRPr lang="en-US" sz="1800" dirty="0">
              <a:latin typeface="Avenir Next" panose="020B0503020202020204" pitchFamily="34" charset="0"/>
              <a:ea typeface="Verdana" panose="020B0604030504040204" pitchFamily="34" charset="0"/>
              <a:cs typeface="Verdana" panose="020B0604030504040204" pitchFamily="34" charset="0"/>
            </a:endParaRPr>
          </a:p>
        </p:txBody>
      </p:sp>
      <p:grpSp>
        <p:nvGrpSpPr>
          <p:cNvPr id="14" name="Group 13">
            <a:extLst>
              <a:ext uri="{FF2B5EF4-FFF2-40B4-BE49-F238E27FC236}">
                <a16:creationId xmlns:a16="http://schemas.microsoft.com/office/drawing/2014/main" id="{F7F75B0F-30C1-96CA-D9E2-DC63E286CD07}"/>
              </a:ext>
            </a:extLst>
          </p:cNvPr>
          <p:cNvGrpSpPr/>
          <p:nvPr/>
        </p:nvGrpSpPr>
        <p:grpSpPr>
          <a:xfrm>
            <a:off x="1836997" y="6009702"/>
            <a:ext cx="6171874" cy="761170"/>
            <a:chOff x="1915403" y="4634515"/>
            <a:chExt cx="6171874" cy="761170"/>
          </a:xfrm>
        </p:grpSpPr>
        <p:pic>
          <p:nvPicPr>
            <p:cNvPr id="4" name="Picture 3" descr="A picture containing drawing&#10;&#10;Description automatically generated">
              <a:extLst>
                <a:ext uri="{FF2B5EF4-FFF2-40B4-BE49-F238E27FC236}">
                  <a16:creationId xmlns:a16="http://schemas.microsoft.com/office/drawing/2014/main" id="{A042D771-A919-EA08-4749-947CF5D7A3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5403" y="4728873"/>
              <a:ext cx="2397512" cy="566468"/>
            </a:xfrm>
            <a:prstGeom prst="rect">
              <a:avLst/>
            </a:prstGeom>
          </p:spPr>
        </p:pic>
        <p:pic>
          <p:nvPicPr>
            <p:cNvPr id="12" name="Picture 11">
              <a:extLst>
                <a:ext uri="{FF2B5EF4-FFF2-40B4-BE49-F238E27FC236}">
                  <a16:creationId xmlns:a16="http://schemas.microsoft.com/office/drawing/2014/main" id="{17EB59B2-7CB7-949E-EF8A-0F52667FDFF0}"/>
                </a:ext>
              </a:extLst>
            </p:cNvPr>
            <p:cNvPicPr>
              <a:picLocks noChangeAspect="1"/>
            </p:cNvPicPr>
            <p:nvPr/>
          </p:nvPicPr>
          <p:blipFill>
            <a:blip r:embed="rId4"/>
            <a:stretch>
              <a:fillRect/>
            </a:stretch>
          </p:blipFill>
          <p:spPr>
            <a:xfrm>
              <a:off x="4751085" y="4634515"/>
              <a:ext cx="3336192" cy="761170"/>
            </a:xfrm>
            <a:prstGeom prst="rect">
              <a:avLst/>
            </a:prstGeom>
          </p:spPr>
        </p:pic>
      </p:grpSp>
      <p:grpSp>
        <p:nvGrpSpPr>
          <p:cNvPr id="15" name="Group 14">
            <a:extLst>
              <a:ext uri="{FF2B5EF4-FFF2-40B4-BE49-F238E27FC236}">
                <a16:creationId xmlns:a16="http://schemas.microsoft.com/office/drawing/2014/main" id="{7C3668B9-2CD0-96F5-16FD-680C4C391C30}"/>
              </a:ext>
            </a:extLst>
          </p:cNvPr>
          <p:cNvGrpSpPr/>
          <p:nvPr/>
        </p:nvGrpSpPr>
        <p:grpSpPr>
          <a:xfrm>
            <a:off x="322190" y="5463562"/>
            <a:ext cx="8319767" cy="466786"/>
            <a:chOff x="322190" y="5783957"/>
            <a:chExt cx="8319767" cy="466786"/>
          </a:xfrm>
        </p:grpSpPr>
        <p:pic>
          <p:nvPicPr>
            <p:cNvPr id="7" name="Picture 6">
              <a:extLst>
                <a:ext uri="{FF2B5EF4-FFF2-40B4-BE49-F238E27FC236}">
                  <a16:creationId xmlns:a16="http://schemas.microsoft.com/office/drawing/2014/main" id="{F63567B8-7041-AA61-4869-E3FFF91A27C2}"/>
                </a:ext>
              </a:extLst>
            </p:cNvPr>
            <p:cNvPicPr>
              <a:picLocks noChangeAspect="1"/>
            </p:cNvPicPr>
            <p:nvPr/>
          </p:nvPicPr>
          <p:blipFill rotWithShape="1">
            <a:blip r:embed="rId5"/>
            <a:srcRect l="15553" t="31836" r="15247" b="32270"/>
            <a:stretch/>
          </p:blipFill>
          <p:spPr>
            <a:xfrm>
              <a:off x="3080906" y="5809649"/>
              <a:ext cx="2190541" cy="415402"/>
            </a:xfrm>
            <a:prstGeom prst="rect">
              <a:avLst/>
            </a:prstGeom>
          </p:spPr>
        </p:pic>
        <p:pic>
          <p:nvPicPr>
            <p:cNvPr id="9" name="Picture 8">
              <a:extLst>
                <a:ext uri="{FF2B5EF4-FFF2-40B4-BE49-F238E27FC236}">
                  <a16:creationId xmlns:a16="http://schemas.microsoft.com/office/drawing/2014/main" id="{24F73AE7-DC07-F41E-57C3-48B212569290}"/>
                </a:ext>
              </a:extLst>
            </p:cNvPr>
            <p:cNvPicPr>
              <a:picLocks noChangeAspect="1"/>
            </p:cNvPicPr>
            <p:nvPr/>
          </p:nvPicPr>
          <p:blipFill>
            <a:blip r:embed="rId6"/>
            <a:stretch>
              <a:fillRect/>
            </a:stretch>
          </p:blipFill>
          <p:spPr>
            <a:xfrm>
              <a:off x="6128858" y="5783957"/>
              <a:ext cx="2513099" cy="466786"/>
            </a:xfrm>
            <a:prstGeom prst="rect">
              <a:avLst/>
            </a:prstGeom>
          </p:spPr>
        </p:pic>
        <p:pic>
          <p:nvPicPr>
            <p:cNvPr id="13" name="Graphic 12">
              <a:extLst>
                <a:ext uri="{FF2B5EF4-FFF2-40B4-BE49-F238E27FC236}">
                  <a16:creationId xmlns:a16="http://schemas.microsoft.com/office/drawing/2014/main" id="{E099C6AE-CFF9-1AAE-7731-87EDC77BCA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2190" y="5834463"/>
              <a:ext cx="1901305" cy="365775"/>
            </a:xfrm>
            <a:prstGeom prst="rect">
              <a:avLst/>
            </a:prstGeom>
          </p:spPr>
        </p:pic>
      </p:grpSp>
      <p:grpSp>
        <p:nvGrpSpPr>
          <p:cNvPr id="17" name="Group 16">
            <a:extLst>
              <a:ext uri="{FF2B5EF4-FFF2-40B4-BE49-F238E27FC236}">
                <a16:creationId xmlns:a16="http://schemas.microsoft.com/office/drawing/2014/main" id="{B2BC6AD4-E540-0B3F-CAD5-BA0C719B1977}"/>
              </a:ext>
            </a:extLst>
          </p:cNvPr>
          <p:cNvGrpSpPr/>
          <p:nvPr/>
        </p:nvGrpSpPr>
        <p:grpSpPr>
          <a:xfrm>
            <a:off x="1272842" y="3722646"/>
            <a:ext cx="2009645" cy="1605771"/>
            <a:chOff x="1638341" y="3735855"/>
            <a:chExt cx="2009645" cy="1605771"/>
          </a:xfrm>
        </p:grpSpPr>
        <p:pic>
          <p:nvPicPr>
            <p:cNvPr id="5" name="Picture 4">
              <a:extLst>
                <a:ext uri="{FF2B5EF4-FFF2-40B4-BE49-F238E27FC236}">
                  <a16:creationId xmlns:a16="http://schemas.microsoft.com/office/drawing/2014/main" id="{9F5C665D-8E97-5815-935F-EA9A2E615B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1601" y="3735855"/>
              <a:ext cx="1323124" cy="1323124"/>
            </a:xfrm>
            <a:prstGeom prst="rect">
              <a:avLst/>
            </a:prstGeom>
          </p:spPr>
        </p:pic>
        <p:sp>
          <p:nvSpPr>
            <p:cNvPr id="6" name="Subtitle 2">
              <a:extLst>
                <a:ext uri="{FF2B5EF4-FFF2-40B4-BE49-F238E27FC236}">
                  <a16:creationId xmlns:a16="http://schemas.microsoft.com/office/drawing/2014/main" id="{DB2EEB9D-CD0D-2FF2-D031-EBA3AD7F7B37}"/>
                </a:ext>
              </a:extLst>
            </p:cNvPr>
            <p:cNvSpPr txBox="1">
              <a:spLocks/>
            </p:cNvSpPr>
            <p:nvPr/>
          </p:nvSpPr>
          <p:spPr>
            <a:xfrm>
              <a:off x="1638341" y="4968774"/>
              <a:ext cx="2009645"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2000" dirty="0" err="1">
                  <a:latin typeface="Avenir Next" panose="020B0503020202020204" pitchFamily="34" charset="0"/>
                  <a:ea typeface="Verdana" panose="020B0604030504040204" pitchFamily="34" charset="0"/>
                  <a:cs typeface="Verdana" panose="020B0604030504040204" pitchFamily="34" charset="0"/>
                  <a:hlinkClick r:id="rId10"/>
                </a:rPr>
                <a:t>bioRxiv</a:t>
              </a:r>
              <a:r>
                <a:rPr lang="en-US" sz="2000" dirty="0">
                  <a:latin typeface="Avenir Next" panose="020B0503020202020204" pitchFamily="34" charset="0"/>
                  <a:ea typeface="Verdana" panose="020B0604030504040204" pitchFamily="34" charset="0"/>
                  <a:cs typeface="Verdana" panose="020B0604030504040204" pitchFamily="34" charset="0"/>
                  <a:hlinkClick r:id="rId10"/>
                </a:rPr>
                <a:t> Preprint</a:t>
              </a:r>
              <a:endParaRPr lang="en-US" sz="2000" dirty="0">
                <a:latin typeface="Avenir Next" panose="020B0503020202020204" pitchFamily="34" charset="0"/>
                <a:ea typeface="Verdana" panose="020B0604030504040204" pitchFamily="34" charset="0"/>
                <a:cs typeface="Verdana" panose="020B0604030504040204" pitchFamily="34" charset="0"/>
              </a:endParaRPr>
            </a:p>
          </p:txBody>
        </p:sp>
      </p:grpSp>
      <p:grpSp>
        <p:nvGrpSpPr>
          <p:cNvPr id="18" name="Group 17">
            <a:extLst>
              <a:ext uri="{FF2B5EF4-FFF2-40B4-BE49-F238E27FC236}">
                <a16:creationId xmlns:a16="http://schemas.microsoft.com/office/drawing/2014/main" id="{F18C663A-36F4-FD43-1F61-3D3B08F70177}"/>
              </a:ext>
            </a:extLst>
          </p:cNvPr>
          <p:cNvGrpSpPr/>
          <p:nvPr/>
        </p:nvGrpSpPr>
        <p:grpSpPr>
          <a:xfrm>
            <a:off x="5779800" y="3709437"/>
            <a:ext cx="1748098" cy="1618980"/>
            <a:chOff x="5286327" y="3722646"/>
            <a:chExt cx="1748098" cy="1618980"/>
          </a:xfrm>
        </p:grpSpPr>
        <p:pic>
          <p:nvPicPr>
            <p:cNvPr id="10" name="Picture 9">
              <a:extLst>
                <a:ext uri="{FF2B5EF4-FFF2-40B4-BE49-F238E27FC236}">
                  <a16:creationId xmlns:a16="http://schemas.microsoft.com/office/drawing/2014/main" id="{45E84D34-A227-83B0-75F7-5E4BEE36E2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99512" y="3722646"/>
              <a:ext cx="1321728" cy="1321728"/>
            </a:xfrm>
            <a:prstGeom prst="rect">
              <a:avLst/>
            </a:prstGeom>
          </p:spPr>
        </p:pic>
        <p:sp>
          <p:nvSpPr>
            <p:cNvPr id="11" name="Subtitle 2">
              <a:extLst>
                <a:ext uri="{FF2B5EF4-FFF2-40B4-BE49-F238E27FC236}">
                  <a16:creationId xmlns:a16="http://schemas.microsoft.com/office/drawing/2014/main" id="{4F3D5973-3AF7-8EC8-1B7C-B68FF73FDFEE}"/>
                </a:ext>
              </a:extLst>
            </p:cNvPr>
            <p:cNvSpPr txBox="1">
              <a:spLocks/>
            </p:cNvSpPr>
            <p:nvPr/>
          </p:nvSpPr>
          <p:spPr>
            <a:xfrm>
              <a:off x="5286327" y="4968774"/>
              <a:ext cx="1748098"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2000" dirty="0">
                  <a:latin typeface="Avenir Next" panose="020B0503020202020204" pitchFamily="34" charset="0"/>
                  <a:ea typeface="Verdana" panose="020B0604030504040204" pitchFamily="34" charset="0"/>
                  <a:cs typeface="Verdana" panose="020B0604030504040204" pitchFamily="34" charset="0"/>
                  <a:hlinkClick r:id="rId12"/>
                </a:rPr>
                <a:t>Source Code</a:t>
              </a:r>
              <a:endParaRPr lang="en-US" sz="2000" dirty="0">
                <a:latin typeface="Avenir Next" panose="020B0503020202020204" pitchFamily="34" charset="0"/>
                <a:ea typeface="Verdana" panose="020B0604030504040204" pitchFamily="34" charset="0"/>
                <a:cs typeface="Verdana" panose="020B0604030504040204" pitchFamily="34" charset="0"/>
              </a:endParaRPr>
            </a:p>
          </p:txBody>
        </p:sp>
      </p:grpSp>
      <p:pic>
        <p:nvPicPr>
          <p:cNvPr id="22" name="Picture 21" descr="A close-up of a water droplet&#10;&#10;Description automatically generated with low confidence">
            <a:extLst>
              <a:ext uri="{FF2B5EF4-FFF2-40B4-BE49-F238E27FC236}">
                <a16:creationId xmlns:a16="http://schemas.microsoft.com/office/drawing/2014/main" id="{01A83C68-CB4A-99D4-F275-621A027C6048}"/>
              </a:ext>
            </a:extLst>
          </p:cNvPr>
          <p:cNvPicPr>
            <a:picLocks noChangeAspect="1"/>
          </p:cNvPicPr>
          <p:nvPr/>
        </p:nvPicPr>
        <p:blipFill rotWithShape="1">
          <a:blip r:embed="rId13">
            <a:extLst>
              <a:ext uri="{28A0092B-C50C-407E-A947-70E740481C1C}">
                <a14:useLocalDpi xmlns:a14="http://schemas.microsoft.com/office/drawing/2010/main" val="0"/>
              </a:ext>
            </a:extLst>
          </a:blip>
          <a:srcRect l="-2237" t="-11796" r="1723" b="11336"/>
          <a:stretch/>
        </p:blipFill>
        <p:spPr>
          <a:xfrm>
            <a:off x="1836997" y="60325"/>
            <a:ext cx="1179196" cy="1178511"/>
          </a:xfrm>
          <a:prstGeom prst="ellipse">
            <a:avLst/>
          </a:prstGeom>
          <a:blipFill>
            <a:blip r:embed="rId14"/>
            <a:stretch>
              <a:fillRect/>
            </a:stretch>
          </a:blipFill>
        </p:spPr>
      </p:pic>
    </p:spTree>
    <p:extLst>
      <p:ext uri="{BB962C8B-B14F-4D97-AF65-F5344CB8AC3E}">
        <p14:creationId xmlns:p14="http://schemas.microsoft.com/office/powerpoint/2010/main" val="96307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2990831"/>
            <a:ext cx="8672264" cy="876337"/>
          </a:xfrm>
          <a:prstGeom prst="rect">
            <a:avLst/>
          </a:prstGeom>
          <a:solidFill>
            <a:srgbClr val="0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venir Next" panose="020B0503020202020204" pitchFamily="34" charset="0"/>
              </a:rPr>
              <a:t>Backup Slides</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77500" lnSpcReduction="2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Tree>
    <p:extLst>
      <p:ext uri="{BB962C8B-B14F-4D97-AF65-F5344CB8AC3E}">
        <p14:creationId xmlns:p14="http://schemas.microsoft.com/office/powerpoint/2010/main" val="2072553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venir Next" panose="020B0503020202020204" pitchFamily="34" charset="0"/>
              </a:rPr>
              <a:t>AirLift</a:t>
            </a:r>
            <a:r>
              <a:rPr lang="en-US" dirty="0">
                <a:latin typeface="Avenir Next" panose="020B0503020202020204" pitchFamily="34" charset="0"/>
              </a:rPr>
              <a:t> Remapping</a:t>
            </a:r>
            <a:endParaRPr lang="en-US" b="1" dirty="0">
              <a:latin typeface="Avenir Next" panose="020B0503020202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573A57BA-DCE2-10A8-DE60-2858F3B66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33019"/>
            <a:ext cx="9144000" cy="4479299"/>
          </a:xfrm>
          <a:prstGeom prst="rect">
            <a:avLst/>
          </a:prstGeom>
        </p:spPr>
      </p:pic>
    </p:spTree>
    <p:custDataLst>
      <p:tags r:id="rId1"/>
    </p:custDataLst>
    <p:extLst>
      <p:ext uri="{BB962C8B-B14F-4D97-AF65-F5344CB8AC3E}">
        <p14:creationId xmlns:p14="http://schemas.microsoft.com/office/powerpoint/2010/main" val="26261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Updating the Reference Genomes</a:t>
            </a:r>
            <a:endParaRPr lang="en-US" b="1" dirty="0">
              <a:latin typeface="Avenir Next" panose="020B0503020202020204" pitchFamily="34" charset="0"/>
            </a:endParaRPr>
          </a:p>
        </p:txBody>
      </p:sp>
      <p:sp>
        <p:nvSpPr>
          <p:cNvPr id="3" name="Content Placeholder 2"/>
          <p:cNvSpPr>
            <a:spLocks noGrp="1"/>
          </p:cNvSpPr>
          <p:nvPr>
            <p:ph idx="1"/>
          </p:nvPr>
        </p:nvSpPr>
        <p:spPr>
          <a:xfrm>
            <a:off x="189559" y="863068"/>
            <a:ext cx="8874053" cy="1222735"/>
          </a:xfrm>
        </p:spPr>
        <p:txBody>
          <a:bodyPr lIns="91440" tIns="45720" rIns="91440" bIns="45720" anchor="t">
            <a:noAutofit/>
          </a:bodyPr>
          <a:lstStyle/>
          <a:p>
            <a:pPr marL="185738" indent="-185738">
              <a:lnSpc>
                <a:spcPct val="100000"/>
              </a:lnSpc>
              <a:spcBef>
                <a:spcPts val="400"/>
              </a:spcBef>
              <a:buClr>
                <a:schemeClr val="tx1"/>
              </a:buClr>
            </a:pPr>
            <a:r>
              <a:rPr lang="en-US" sz="2200" dirty="0">
                <a:latin typeface="Avenir Next" panose="020B0503020202020204" pitchFamily="34" charset="0"/>
                <a:ea typeface="Segoe UI Symbol" panose="020B0502040204020203" pitchFamily="34" charset="0"/>
                <a:cs typeface="Segoe UI Historic" panose="020B0502040204020203" pitchFamily="34" charset="0"/>
              </a:rPr>
              <a:t>Reference genomes are updated </a:t>
            </a:r>
            <a:r>
              <a:rPr lang="en-US" sz="2200" b="1" dirty="0">
                <a:solidFill>
                  <a:srgbClr val="C00000"/>
                </a:solidFill>
                <a:latin typeface="Avenir Next" panose="020B0503020202020204" pitchFamily="34" charset="0"/>
                <a:ea typeface="Segoe UI Symbol" panose="020B0502040204020203" pitchFamily="34" charset="0"/>
                <a:cs typeface="Segoe UI Historic" panose="020B0502040204020203" pitchFamily="34" charset="0"/>
              </a:rPr>
              <a:t>regularly</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to</a:t>
            </a:r>
          </a:p>
          <a:p>
            <a:pPr marL="309688" lvl="1" indent="-185738">
              <a:lnSpc>
                <a:spcPct val="100000"/>
              </a:lnSpc>
              <a:spcBef>
                <a:spcPts val="400"/>
              </a:spcBef>
              <a:buClr>
                <a:schemeClr val="tx1"/>
              </a:buClr>
            </a:pPr>
            <a:r>
              <a:rPr lang="en-US" sz="2200" b="1" dirty="0">
                <a:solidFill>
                  <a:srgbClr val="00B050"/>
                </a:solidFill>
                <a:latin typeface="Avenir Next" panose="020B0503020202020204" pitchFamily="34" charset="0"/>
                <a:ea typeface="Segoe UI Symbol" panose="020B0502040204020203" pitchFamily="34" charset="0"/>
                <a:cs typeface="Segoe UI Historic" panose="020B0502040204020203" pitchFamily="34" charset="0"/>
              </a:rPr>
              <a:t>Correct the errors</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in the older versions</a:t>
            </a:r>
          </a:p>
          <a:p>
            <a:pPr marL="309688" lvl="1" indent="-185738">
              <a:lnSpc>
                <a:spcPct val="100000"/>
              </a:lnSpc>
              <a:spcBef>
                <a:spcPts val="400"/>
              </a:spcBef>
              <a:buClr>
                <a:schemeClr val="tx1"/>
              </a:buClr>
            </a:pPr>
            <a:r>
              <a:rPr lang="en-US" sz="2200" b="1" dirty="0">
                <a:solidFill>
                  <a:srgbClr val="00B050"/>
                </a:solidFill>
                <a:latin typeface="Avenir Next" panose="020B0503020202020204" pitchFamily="34" charset="0"/>
                <a:ea typeface="Segoe UI Symbol" panose="020B0502040204020203" pitchFamily="34" charset="0"/>
                <a:cs typeface="Segoe UI Historic" panose="020B0502040204020203" pitchFamily="34" charset="0"/>
              </a:rPr>
              <a:t>Fill in</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the missing genomic sequences</a:t>
            </a:r>
          </a:p>
        </p:txBody>
      </p:sp>
      <p:sp>
        <p:nvSpPr>
          <p:cNvPr id="6" name="TextBox 5">
            <a:extLst>
              <a:ext uri="{FF2B5EF4-FFF2-40B4-BE49-F238E27FC236}">
                <a16:creationId xmlns:a16="http://schemas.microsoft.com/office/drawing/2014/main" id="{950EE5DD-0B3F-4B04-BAE8-BD835DA017D0}"/>
              </a:ext>
            </a:extLst>
          </p:cNvPr>
          <p:cNvSpPr txBox="1"/>
          <p:nvPr/>
        </p:nvSpPr>
        <p:spPr>
          <a:xfrm>
            <a:off x="2783593" y="2300021"/>
            <a:ext cx="3648351" cy="430887"/>
          </a:xfrm>
          <a:prstGeom prst="rect">
            <a:avLst/>
          </a:prstGeom>
          <a:noFill/>
        </p:spPr>
        <p:txBody>
          <a:bodyPr wrap="square" rtlCol="0">
            <a:spAutoFit/>
          </a:bodyPr>
          <a:lstStyle/>
          <a:p>
            <a:pPr algn="ctr"/>
            <a:r>
              <a:rPr lang="en-CH" sz="2200" b="1" dirty="0">
                <a:solidFill>
                  <a:srgbClr val="F49514"/>
                </a:solidFill>
                <a:latin typeface="Avenir Next" panose="020B0503020202020204" pitchFamily="34" charset="0"/>
              </a:rPr>
              <a:t>Old Reference Genome</a:t>
            </a:r>
          </a:p>
        </p:txBody>
      </p:sp>
      <p:sp>
        <p:nvSpPr>
          <p:cNvPr id="7" name="Rectangle 6">
            <a:extLst>
              <a:ext uri="{FF2B5EF4-FFF2-40B4-BE49-F238E27FC236}">
                <a16:creationId xmlns:a16="http://schemas.microsoft.com/office/drawing/2014/main" id="{7DC7547C-95A7-BAED-85B2-2B55F620D96C}"/>
              </a:ext>
            </a:extLst>
          </p:cNvPr>
          <p:cNvSpPr/>
          <p:nvPr/>
        </p:nvSpPr>
        <p:spPr>
          <a:xfrm>
            <a:off x="1461309" y="2730908"/>
            <a:ext cx="2507650" cy="278215"/>
          </a:xfrm>
          <a:custGeom>
            <a:avLst/>
            <a:gdLst>
              <a:gd name="connsiteX0" fmla="*/ 0 w 2503020"/>
              <a:gd name="connsiteY0" fmla="*/ 0 h 278215"/>
              <a:gd name="connsiteX1" fmla="*/ 2503020 w 2503020"/>
              <a:gd name="connsiteY1" fmla="*/ 0 h 278215"/>
              <a:gd name="connsiteX2" fmla="*/ 2503020 w 2503020"/>
              <a:gd name="connsiteY2" fmla="*/ 278215 h 278215"/>
              <a:gd name="connsiteX3" fmla="*/ 0 w 2503020"/>
              <a:gd name="connsiteY3" fmla="*/ 278215 h 278215"/>
              <a:gd name="connsiteX4" fmla="*/ 0 w 2503020"/>
              <a:gd name="connsiteY4" fmla="*/ 0 h 278215"/>
              <a:gd name="connsiteX0" fmla="*/ 2503020 w 2594460"/>
              <a:gd name="connsiteY0" fmla="*/ 278215 h 278215"/>
              <a:gd name="connsiteX1" fmla="*/ 0 w 2594460"/>
              <a:gd name="connsiteY1" fmla="*/ 278215 h 278215"/>
              <a:gd name="connsiteX2" fmla="*/ 0 w 2594460"/>
              <a:gd name="connsiteY2" fmla="*/ 0 h 278215"/>
              <a:gd name="connsiteX3" fmla="*/ 2594460 w 2594460"/>
              <a:gd name="connsiteY3" fmla="*/ 91440 h 278215"/>
              <a:gd name="connsiteX0" fmla="*/ 2503020 w 2507650"/>
              <a:gd name="connsiteY0" fmla="*/ 278215 h 278215"/>
              <a:gd name="connsiteX1" fmla="*/ 0 w 2507650"/>
              <a:gd name="connsiteY1" fmla="*/ 278215 h 278215"/>
              <a:gd name="connsiteX2" fmla="*/ 0 w 2507650"/>
              <a:gd name="connsiteY2" fmla="*/ 0 h 278215"/>
              <a:gd name="connsiteX3" fmla="*/ 2507650 w 2507650"/>
              <a:gd name="connsiteY3" fmla="*/ 10418 h 278215"/>
            </a:gdLst>
            <a:ahLst/>
            <a:cxnLst>
              <a:cxn ang="0">
                <a:pos x="connsiteX0" y="connsiteY0"/>
              </a:cxn>
              <a:cxn ang="0">
                <a:pos x="connsiteX1" y="connsiteY1"/>
              </a:cxn>
              <a:cxn ang="0">
                <a:pos x="connsiteX2" y="connsiteY2"/>
              </a:cxn>
              <a:cxn ang="0">
                <a:pos x="connsiteX3" y="connsiteY3"/>
              </a:cxn>
            </a:cxnLst>
            <a:rect l="l" t="t" r="r" b="b"/>
            <a:pathLst>
              <a:path w="2507650" h="278215">
                <a:moveTo>
                  <a:pt x="2503020" y="278215"/>
                </a:moveTo>
                <a:lnTo>
                  <a:pt x="0" y="278215"/>
                </a:lnTo>
                <a:lnTo>
                  <a:pt x="0" y="0"/>
                </a:lnTo>
                <a:lnTo>
                  <a:pt x="2507650" y="10418"/>
                </a:lnTo>
              </a:path>
            </a:pathLst>
          </a:custGeom>
          <a:solidFill>
            <a:schemeClr val="accent6">
              <a:lumMod val="40000"/>
              <a:lumOff val="60000"/>
              <a:alpha val="41176"/>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tx1"/>
                </a:solidFill>
                <a:latin typeface="Corbel" panose="020B0503020204020204" pitchFamily="34" charset="0"/>
              </a:rPr>
              <a:t>…</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a:t>
            </a:r>
            <a:endParaRPr lang="en-CH" sz="1600" b="1" dirty="0">
              <a:solidFill>
                <a:schemeClr val="tx1"/>
              </a:solidFill>
              <a:latin typeface="Corbel" panose="020B0503020204020204" pitchFamily="34" charset="0"/>
            </a:endParaRPr>
          </a:p>
        </p:txBody>
      </p:sp>
      <p:sp>
        <p:nvSpPr>
          <p:cNvPr id="8" name="TextBox 7">
            <a:extLst>
              <a:ext uri="{FF2B5EF4-FFF2-40B4-BE49-F238E27FC236}">
                <a16:creationId xmlns:a16="http://schemas.microsoft.com/office/drawing/2014/main" id="{46824BC0-69CB-892F-F774-E14938A1EC26}"/>
              </a:ext>
            </a:extLst>
          </p:cNvPr>
          <p:cNvSpPr txBox="1"/>
          <p:nvPr/>
        </p:nvSpPr>
        <p:spPr>
          <a:xfrm>
            <a:off x="2123383" y="3396966"/>
            <a:ext cx="5006404" cy="430887"/>
          </a:xfrm>
          <a:prstGeom prst="rect">
            <a:avLst/>
          </a:prstGeom>
          <a:noFill/>
        </p:spPr>
        <p:txBody>
          <a:bodyPr wrap="square" rtlCol="0">
            <a:spAutoFit/>
          </a:bodyPr>
          <a:lstStyle/>
          <a:p>
            <a:pPr algn="ctr"/>
            <a:r>
              <a:rPr lang="en-CH" sz="2200" b="1" dirty="0">
                <a:solidFill>
                  <a:srgbClr val="F49514"/>
                </a:solidFill>
                <a:latin typeface="Avenir Next" panose="020B0503020202020204" pitchFamily="34" charset="0"/>
              </a:rPr>
              <a:t>New (updated) Reference Genome</a:t>
            </a:r>
          </a:p>
        </p:txBody>
      </p:sp>
      <p:sp>
        <p:nvSpPr>
          <p:cNvPr id="9" name="Rectangle 8">
            <a:extLst>
              <a:ext uri="{FF2B5EF4-FFF2-40B4-BE49-F238E27FC236}">
                <a16:creationId xmlns:a16="http://schemas.microsoft.com/office/drawing/2014/main" id="{F284FE36-5D2E-CCA7-ED09-30D4D39567B4}"/>
              </a:ext>
            </a:extLst>
          </p:cNvPr>
          <p:cNvSpPr/>
          <p:nvPr/>
        </p:nvSpPr>
        <p:spPr>
          <a:xfrm>
            <a:off x="1461309" y="3782287"/>
            <a:ext cx="6292918" cy="278215"/>
          </a:xfrm>
          <a:prstGeom prst="rect">
            <a:avLst/>
          </a:prstGeom>
          <a:solidFill>
            <a:schemeClr val="accent6">
              <a:lumMod val="40000"/>
              <a:lumOff val="60000"/>
              <a:alpha val="41176"/>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tx1"/>
                </a:solidFill>
                <a:latin typeface="Corbel" panose="020B0503020204020204" pitchFamily="34" charset="0"/>
              </a:rPr>
              <a:t>…</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chemeClr val="accent2"/>
                </a:solidFill>
                <a:latin typeface="Corbel" panose="020B0503020204020204" pitchFamily="34" charset="0"/>
              </a:rPr>
              <a:t>C</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a:t>
            </a:r>
            <a:r>
              <a:rPr lang="en-CH" sz="1600" b="1" dirty="0">
                <a:solidFill>
                  <a:schemeClr val="tx1"/>
                </a:solidFill>
                <a:latin typeface="Corbel" panose="020B0503020204020204" pitchFamily="34" charset="0"/>
              </a:rPr>
              <a:t>…</a:t>
            </a:r>
          </a:p>
        </p:txBody>
      </p:sp>
      <p:sp>
        <p:nvSpPr>
          <p:cNvPr id="19" name="Rectangle 18">
            <a:extLst>
              <a:ext uri="{FF2B5EF4-FFF2-40B4-BE49-F238E27FC236}">
                <a16:creationId xmlns:a16="http://schemas.microsoft.com/office/drawing/2014/main" id="{C0343100-8DBC-D998-D4BD-60BF868B053D}"/>
              </a:ext>
            </a:extLst>
          </p:cNvPr>
          <p:cNvSpPr/>
          <p:nvPr/>
        </p:nvSpPr>
        <p:spPr>
          <a:xfrm>
            <a:off x="4703214" y="2730907"/>
            <a:ext cx="3051013" cy="280755"/>
          </a:xfrm>
          <a:custGeom>
            <a:avLst/>
            <a:gdLst>
              <a:gd name="connsiteX0" fmla="*/ 0 w 3051013"/>
              <a:gd name="connsiteY0" fmla="*/ 0 h 278215"/>
              <a:gd name="connsiteX1" fmla="*/ 3051013 w 3051013"/>
              <a:gd name="connsiteY1" fmla="*/ 0 h 278215"/>
              <a:gd name="connsiteX2" fmla="*/ 3051013 w 3051013"/>
              <a:gd name="connsiteY2" fmla="*/ 278215 h 278215"/>
              <a:gd name="connsiteX3" fmla="*/ 0 w 3051013"/>
              <a:gd name="connsiteY3" fmla="*/ 278215 h 278215"/>
              <a:gd name="connsiteX4" fmla="*/ 0 w 3051013"/>
              <a:gd name="connsiteY4" fmla="*/ 0 h 278215"/>
              <a:gd name="connsiteX0" fmla="*/ 0 w 3051013"/>
              <a:gd name="connsiteY0" fmla="*/ 0 h 369655"/>
              <a:gd name="connsiteX1" fmla="*/ 3051013 w 3051013"/>
              <a:gd name="connsiteY1" fmla="*/ 0 h 369655"/>
              <a:gd name="connsiteX2" fmla="*/ 3051013 w 3051013"/>
              <a:gd name="connsiteY2" fmla="*/ 278215 h 369655"/>
              <a:gd name="connsiteX3" fmla="*/ 91440 w 3051013"/>
              <a:gd name="connsiteY3" fmla="*/ 369655 h 369655"/>
              <a:gd name="connsiteX0" fmla="*/ 0 w 3051013"/>
              <a:gd name="connsiteY0" fmla="*/ 0 h 283930"/>
              <a:gd name="connsiteX1" fmla="*/ 3051013 w 3051013"/>
              <a:gd name="connsiteY1" fmla="*/ 0 h 283930"/>
              <a:gd name="connsiteX2" fmla="*/ 3051013 w 3051013"/>
              <a:gd name="connsiteY2" fmla="*/ 278215 h 283930"/>
              <a:gd name="connsiteX3" fmla="*/ 12065 w 3051013"/>
              <a:gd name="connsiteY3" fmla="*/ 283930 h 283930"/>
              <a:gd name="connsiteX0" fmla="*/ 0 w 3051013"/>
              <a:gd name="connsiteY0" fmla="*/ 0 h 280755"/>
              <a:gd name="connsiteX1" fmla="*/ 3051013 w 3051013"/>
              <a:gd name="connsiteY1" fmla="*/ 0 h 280755"/>
              <a:gd name="connsiteX2" fmla="*/ 3051013 w 3051013"/>
              <a:gd name="connsiteY2" fmla="*/ 278215 h 280755"/>
              <a:gd name="connsiteX3" fmla="*/ 2540 w 3051013"/>
              <a:gd name="connsiteY3" fmla="*/ 280755 h 280755"/>
            </a:gdLst>
            <a:ahLst/>
            <a:cxnLst>
              <a:cxn ang="0">
                <a:pos x="connsiteX0" y="connsiteY0"/>
              </a:cxn>
              <a:cxn ang="0">
                <a:pos x="connsiteX1" y="connsiteY1"/>
              </a:cxn>
              <a:cxn ang="0">
                <a:pos x="connsiteX2" y="connsiteY2"/>
              </a:cxn>
              <a:cxn ang="0">
                <a:pos x="connsiteX3" y="connsiteY3"/>
              </a:cxn>
            </a:cxnLst>
            <a:rect l="l" t="t" r="r" b="b"/>
            <a:pathLst>
              <a:path w="3051013" h="280755">
                <a:moveTo>
                  <a:pt x="0" y="0"/>
                </a:moveTo>
                <a:lnTo>
                  <a:pt x="3051013" y="0"/>
                </a:lnTo>
                <a:lnTo>
                  <a:pt x="3051013" y="278215"/>
                </a:lnTo>
                <a:lnTo>
                  <a:pt x="2540" y="280755"/>
                </a:lnTo>
              </a:path>
            </a:pathLst>
          </a:custGeom>
          <a:solidFill>
            <a:schemeClr val="accent6">
              <a:lumMod val="40000"/>
              <a:lumOff val="60000"/>
              <a:alpha val="41176"/>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rgbClr val="863DBE"/>
                </a:solidFill>
                <a:latin typeface="Corbel" panose="020B0503020204020204" pitchFamily="34" charset="0"/>
              </a:rPr>
              <a:t>AA</a:t>
            </a:r>
            <a:r>
              <a:rPr lang="en-CH" sz="1600" b="1" dirty="0">
                <a:solidFill>
                  <a:schemeClr val="accent2"/>
                </a:solidFill>
                <a:latin typeface="Corbel" panose="020B0503020204020204" pitchFamily="34" charset="0"/>
              </a:rPr>
              <a:t>CC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chemeClr val="accent2"/>
                </a:solidFill>
                <a:latin typeface="Corbel" panose="020B0503020204020204" pitchFamily="34" charset="0"/>
              </a:rPr>
              <a:t>C</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a:t>
            </a:r>
            <a:r>
              <a:rPr lang="en-CH" sz="1600" b="1" dirty="0">
                <a:solidFill>
                  <a:schemeClr val="tx1"/>
                </a:solidFill>
                <a:latin typeface="Corbel" panose="020B0503020204020204" pitchFamily="34" charset="0"/>
              </a:rPr>
              <a:t>…</a:t>
            </a:r>
          </a:p>
        </p:txBody>
      </p:sp>
      <p:sp>
        <p:nvSpPr>
          <p:cNvPr id="22" name="Content Placeholder 2">
            <a:extLst>
              <a:ext uri="{FF2B5EF4-FFF2-40B4-BE49-F238E27FC236}">
                <a16:creationId xmlns:a16="http://schemas.microsoft.com/office/drawing/2014/main" id="{AA673EC7-DF24-D818-532F-FA135CFEF805}"/>
              </a:ext>
            </a:extLst>
          </p:cNvPr>
          <p:cNvSpPr txBox="1">
            <a:spLocks/>
          </p:cNvSpPr>
          <p:nvPr/>
        </p:nvSpPr>
        <p:spPr>
          <a:xfrm>
            <a:off x="170741" y="4686794"/>
            <a:ext cx="8874053" cy="1586684"/>
          </a:xfrm>
          <a:prstGeom prst="rect">
            <a:avLst/>
          </a:prstGeom>
        </p:spPr>
        <p:txBody>
          <a:bodyPr lIns="91440" tIns="45720" rIns="91440" bIns="45720" anchor="t">
            <a:noAutofit/>
          </a:bodyPr>
          <a:lstStyle>
            <a:lvl1pPr marL="187200" indent="-187200" algn="l" defTabSz="914400" rtl="0" eaLnBrk="1" latinLnBrk="0" hangingPunct="1">
              <a:lnSpc>
                <a:spcPct val="90000"/>
              </a:lnSpc>
              <a:spcBef>
                <a:spcPts val="1000"/>
              </a:spcBef>
              <a:buClr>
                <a:schemeClr val="tx1"/>
              </a:buClr>
              <a:buFont typeface="Arial" panose="020B0604020202020204" pitchFamily="34" charset="0"/>
              <a:buChar char="•"/>
              <a:tabLst/>
              <a:defRPr sz="2800" kern="1200">
                <a:solidFill>
                  <a:schemeClr val="tx1"/>
                </a:solidFill>
                <a:latin typeface="Corbel" panose="020B0503020204020204" pitchFamily="34" charset="0"/>
                <a:ea typeface="+mn-ea"/>
                <a:cs typeface="+mn-cs"/>
              </a:defRPr>
            </a:lvl1pPr>
            <a:lvl2pPr marL="311150" indent="-187200" algn="l" defTabSz="914400" rtl="0" eaLnBrk="1" latinLnBrk="0" hangingPunct="1">
              <a:lnSpc>
                <a:spcPct val="90000"/>
              </a:lnSpc>
              <a:spcBef>
                <a:spcPts val="500"/>
              </a:spcBef>
              <a:buFont typeface="Cambria" panose="02040503050406030204" pitchFamily="18" charset="0"/>
              <a:buChar char="-"/>
              <a:tabLst/>
              <a:defRPr sz="2400" kern="1200">
                <a:solidFill>
                  <a:schemeClr val="tx1"/>
                </a:solidFill>
                <a:latin typeface="Corbel" panose="020B0503020204020204" pitchFamily="34" charset="0"/>
                <a:ea typeface="+mn-ea"/>
                <a:cs typeface="+mn-cs"/>
              </a:defRPr>
            </a:lvl2pPr>
            <a:lvl3pPr marL="533400" indent="-187200" algn="l" defTabSz="914400" rtl="0" eaLnBrk="1" latinLnBrk="0" hangingPunct="1">
              <a:lnSpc>
                <a:spcPct val="90000"/>
              </a:lnSpc>
              <a:spcBef>
                <a:spcPts val="500"/>
              </a:spcBef>
              <a:buClr>
                <a:schemeClr val="tx1"/>
              </a:buClr>
              <a:buFont typeface="Arial" panose="020B0604020202020204" pitchFamily="34" charset="0"/>
              <a:buChar char="•"/>
              <a:tabLst/>
              <a:defRPr sz="2400" kern="1200">
                <a:solidFill>
                  <a:schemeClr val="tx1"/>
                </a:solidFill>
                <a:latin typeface="Corbel" panose="020B0503020204020204" pitchFamily="34" charset="0"/>
                <a:ea typeface="+mn-ea"/>
                <a:cs typeface="+mn-cs"/>
              </a:defRPr>
            </a:lvl3pPr>
            <a:lvl4pPr marL="16002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4pPr>
            <a:lvl5pPr marL="20574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5738" indent="-185738">
              <a:lnSpc>
                <a:spcPct val="100000"/>
              </a:lnSpc>
              <a:spcBef>
                <a:spcPts val="400"/>
              </a:spcBef>
            </a:pPr>
            <a:r>
              <a:rPr lang="en-US" sz="2200" b="1" dirty="0">
                <a:solidFill>
                  <a:srgbClr val="F49514"/>
                </a:solidFill>
                <a:latin typeface="Avenir Next" panose="020B0503020202020204" pitchFamily="34" charset="0"/>
                <a:ea typeface="Segoe UI Symbol" panose="020B0502040204020203" pitchFamily="34" charset="0"/>
                <a:cs typeface="Segoe UI Historic" panose="020B0502040204020203" pitchFamily="34" charset="0"/>
              </a:rPr>
              <a:t>Remapping the reads</a:t>
            </a:r>
            <a:r>
              <a:rPr lang="en-US" sz="2200" dirty="0">
                <a:solidFill>
                  <a:srgbClr val="F49514"/>
                </a:solidFill>
                <a:latin typeface="Avenir Next" panose="020B0503020202020204" pitchFamily="34" charset="0"/>
                <a:ea typeface="Segoe UI Symbol" panose="020B0502040204020203" pitchFamily="34" charset="0"/>
                <a:cs typeface="Segoe UI Historic" panose="020B0502040204020203" pitchFamily="34" charset="0"/>
              </a:rPr>
              <a:t> </a:t>
            </a:r>
            <a:r>
              <a:rPr lang="en-US" sz="2200" dirty="0">
                <a:latin typeface="Avenir Next" panose="020B0503020202020204" pitchFamily="34" charset="0"/>
                <a:ea typeface="Segoe UI Symbol" panose="020B0502040204020203" pitchFamily="34" charset="0"/>
                <a:cs typeface="Segoe UI Historic" panose="020B0502040204020203" pitchFamily="34" charset="0"/>
              </a:rPr>
              <a:t>to the updated reference genome can generate </a:t>
            </a:r>
            <a:r>
              <a:rPr lang="en-US" sz="2200" b="1" dirty="0">
                <a:solidFill>
                  <a:srgbClr val="00B050"/>
                </a:solidFill>
                <a:latin typeface="Avenir Next" panose="020B0503020202020204" pitchFamily="34" charset="0"/>
                <a:ea typeface="Segoe UI Symbol" panose="020B0502040204020203" pitchFamily="34" charset="0"/>
                <a:cs typeface="Segoe UI Historic" panose="020B0502040204020203" pitchFamily="34" charset="0"/>
              </a:rPr>
              <a:t>novel information</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due to</a:t>
            </a:r>
          </a:p>
          <a:p>
            <a:pPr marL="309688" lvl="1" indent="-185738">
              <a:lnSpc>
                <a:spcPct val="100000"/>
              </a:lnSpc>
              <a:spcBef>
                <a:spcPts val="400"/>
              </a:spcBef>
              <a:buClr>
                <a:schemeClr val="tx1"/>
              </a:buClr>
            </a:pPr>
            <a:r>
              <a:rPr lang="en-US" sz="2200" dirty="0">
                <a:latin typeface="Avenir Next" panose="020B0503020202020204" pitchFamily="34" charset="0"/>
                <a:ea typeface="Segoe UI Symbol" panose="020B0502040204020203" pitchFamily="34" charset="0"/>
                <a:cs typeface="Segoe UI Historic" panose="020B0502040204020203" pitchFamily="34" charset="0"/>
              </a:rPr>
              <a:t>More </a:t>
            </a:r>
            <a:r>
              <a:rPr lang="en-US" sz="2200" b="1" dirty="0">
                <a:latin typeface="Avenir Next" panose="020B0503020202020204" pitchFamily="34" charset="0"/>
                <a:ea typeface="Segoe UI Symbol" panose="020B0502040204020203" pitchFamily="34" charset="0"/>
                <a:cs typeface="Segoe UI Historic" panose="020B0502040204020203" pitchFamily="34" charset="0"/>
              </a:rPr>
              <a:t>accurately</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identified genomic differences</a:t>
            </a:r>
          </a:p>
          <a:p>
            <a:pPr marL="309688" lvl="1" indent="-185738">
              <a:lnSpc>
                <a:spcPct val="100000"/>
              </a:lnSpc>
              <a:spcBef>
                <a:spcPts val="400"/>
              </a:spcBef>
              <a:buClr>
                <a:schemeClr val="tx1"/>
              </a:buClr>
            </a:pPr>
            <a:r>
              <a:rPr lang="en-US" sz="2200" b="1" dirty="0">
                <a:latin typeface="Avenir Next" panose="020B0503020202020204" pitchFamily="34" charset="0"/>
                <a:ea typeface="Segoe UI Symbol" panose="020B0502040204020203" pitchFamily="34" charset="0"/>
                <a:cs typeface="Segoe UI Historic" panose="020B0502040204020203" pitchFamily="34" charset="0"/>
              </a:rPr>
              <a:t>New reads mapped</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to updated or completed regions</a:t>
            </a:r>
          </a:p>
        </p:txBody>
      </p:sp>
      <p:sp>
        <p:nvSpPr>
          <p:cNvPr id="24" name="Rectangle 23">
            <a:extLst>
              <a:ext uri="{FF2B5EF4-FFF2-40B4-BE49-F238E27FC236}">
                <a16:creationId xmlns:a16="http://schemas.microsoft.com/office/drawing/2014/main" id="{B9E5EE64-45D8-22E1-3249-0DDECD68B60F}"/>
              </a:ext>
            </a:extLst>
          </p:cNvPr>
          <p:cNvSpPr/>
          <p:nvPr/>
        </p:nvSpPr>
        <p:spPr>
          <a:xfrm>
            <a:off x="7232366" y="2027928"/>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p>
        </p:txBody>
      </p:sp>
      <p:sp>
        <p:nvSpPr>
          <p:cNvPr id="25" name="Rectangle 24">
            <a:extLst>
              <a:ext uri="{FF2B5EF4-FFF2-40B4-BE49-F238E27FC236}">
                <a16:creationId xmlns:a16="http://schemas.microsoft.com/office/drawing/2014/main" id="{045E1C12-214E-89C3-2397-2DF6AE7C689D}"/>
              </a:ext>
            </a:extLst>
          </p:cNvPr>
          <p:cNvSpPr/>
          <p:nvPr/>
        </p:nvSpPr>
        <p:spPr>
          <a:xfrm>
            <a:off x="7232366" y="1675200"/>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a:t>
            </a:r>
            <a:endParaRPr lang="en-CH" sz="1600" b="1" dirty="0">
              <a:solidFill>
                <a:schemeClr val="accent1"/>
              </a:solidFill>
              <a:latin typeface="Corbel" panose="020B0503020204020204" pitchFamily="34" charset="0"/>
            </a:endParaRPr>
          </a:p>
        </p:txBody>
      </p:sp>
      <p:sp>
        <p:nvSpPr>
          <p:cNvPr id="26" name="Rectangle 25">
            <a:extLst>
              <a:ext uri="{FF2B5EF4-FFF2-40B4-BE49-F238E27FC236}">
                <a16:creationId xmlns:a16="http://schemas.microsoft.com/office/drawing/2014/main" id="{8B562ACF-B16C-094C-FDF4-5C53AD880A1C}"/>
              </a:ext>
            </a:extLst>
          </p:cNvPr>
          <p:cNvSpPr/>
          <p:nvPr/>
        </p:nvSpPr>
        <p:spPr>
          <a:xfrm>
            <a:off x="1612685" y="3052006"/>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endParaRPr lang="en-CH" sz="1600" b="1" dirty="0">
              <a:solidFill>
                <a:schemeClr val="accent1"/>
              </a:solidFill>
              <a:latin typeface="Corbel" panose="020B0503020204020204" pitchFamily="34" charset="0"/>
            </a:endParaRPr>
          </a:p>
        </p:txBody>
      </p:sp>
      <p:sp>
        <p:nvSpPr>
          <p:cNvPr id="20" name="Rectangle 19">
            <a:extLst>
              <a:ext uri="{FF2B5EF4-FFF2-40B4-BE49-F238E27FC236}">
                <a16:creationId xmlns:a16="http://schemas.microsoft.com/office/drawing/2014/main" id="{17B68E51-1146-DA14-970F-922AFDB37870}"/>
              </a:ext>
            </a:extLst>
          </p:cNvPr>
          <p:cNvSpPr/>
          <p:nvPr/>
        </p:nvSpPr>
        <p:spPr>
          <a:xfrm>
            <a:off x="3968958" y="2688024"/>
            <a:ext cx="734255" cy="1660140"/>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5" name="Rectangle 14">
            <a:extLst>
              <a:ext uri="{FF2B5EF4-FFF2-40B4-BE49-F238E27FC236}">
                <a16:creationId xmlns:a16="http://schemas.microsoft.com/office/drawing/2014/main" id="{4A4D29A3-ABE7-3766-2642-F4CCD8A473E2}"/>
              </a:ext>
            </a:extLst>
          </p:cNvPr>
          <p:cNvSpPr/>
          <p:nvPr/>
        </p:nvSpPr>
        <p:spPr>
          <a:xfrm>
            <a:off x="2591375" y="2688025"/>
            <a:ext cx="524486" cy="1660140"/>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27" name="Rectangle 26">
            <a:extLst>
              <a:ext uri="{FF2B5EF4-FFF2-40B4-BE49-F238E27FC236}">
                <a16:creationId xmlns:a16="http://schemas.microsoft.com/office/drawing/2014/main" id="{C3143A07-36C8-7111-42EE-942502D75C62}"/>
              </a:ext>
            </a:extLst>
          </p:cNvPr>
          <p:cNvSpPr/>
          <p:nvPr/>
        </p:nvSpPr>
        <p:spPr>
          <a:xfrm>
            <a:off x="6061374" y="3052006"/>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chemeClr val="accent1"/>
                </a:solidFill>
                <a:latin typeface="Corbel" panose="020B0503020204020204" pitchFamily="34" charset="0"/>
              </a:rPr>
              <a:t>G</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a:t>
            </a:r>
          </a:p>
        </p:txBody>
      </p:sp>
      <p:sp>
        <p:nvSpPr>
          <p:cNvPr id="17" name="Rectangle 16">
            <a:extLst>
              <a:ext uri="{FF2B5EF4-FFF2-40B4-BE49-F238E27FC236}">
                <a16:creationId xmlns:a16="http://schemas.microsoft.com/office/drawing/2014/main" id="{8F53F80D-1D75-6D71-6759-87C5214F5D61}"/>
              </a:ext>
            </a:extLst>
          </p:cNvPr>
          <p:cNvSpPr/>
          <p:nvPr/>
        </p:nvSpPr>
        <p:spPr>
          <a:xfrm>
            <a:off x="5851496" y="2666245"/>
            <a:ext cx="364603" cy="1681919"/>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23" name="Rectangle 22">
            <a:extLst>
              <a:ext uri="{FF2B5EF4-FFF2-40B4-BE49-F238E27FC236}">
                <a16:creationId xmlns:a16="http://schemas.microsoft.com/office/drawing/2014/main" id="{9983A19C-C073-AEC2-CCBB-C2BBA14C66D1}"/>
              </a:ext>
            </a:extLst>
          </p:cNvPr>
          <p:cNvSpPr/>
          <p:nvPr/>
        </p:nvSpPr>
        <p:spPr>
          <a:xfrm>
            <a:off x="7113555" y="1391021"/>
            <a:ext cx="1740799" cy="1215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TextBox 4">
            <a:extLst>
              <a:ext uri="{FF2B5EF4-FFF2-40B4-BE49-F238E27FC236}">
                <a16:creationId xmlns:a16="http://schemas.microsoft.com/office/drawing/2014/main" id="{FBED559D-3622-5F22-B707-3688816CCA33}"/>
              </a:ext>
            </a:extLst>
          </p:cNvPr>
          <p:cNvSpPr txBox="1"/>
          <p:nvPr/>
        </p:nvSpPr>
        <p:spPr>
          <a:xfrm>
            <a:off x="3935076" y="2694430"/>
            <a:ext cx="860130" cy="369332"/>
          </a:xfrm>
          <a:prstGeom prst="rect">
            <a:avLst/>
          </a:prstGeom>
          <a:noFill/>
        </p:spPr>
        <p:txBody>
          <a:bodyPr wrap="square">
            <a:spAutoFit/>
          </a:bodyPr>
          <a:lstStyle/>
          <a:p>
            <a:r>
              <a:rPr lang="en-CH" sz="1800" b="1" dirty="0">
                <a:solidFill>
                  <a:srgbClr val="C00000"/>
                </a:solidFill>
                <a:latin typeface="Corbel" panose="020B0503020204020204" pitchFamily="34" charset="0"/>
              </a:rPr>
              <a:t>??????</a:t>
            </a:r>
            <a:endParaRPr lang="en-CH" dirty="0">
              <a:solidFill>
                <a:srgbClr val="C00000"/>
              </a:solidFill>
            </a:endParaRPr>
          </a:p>
        </p:txBody>
      </p:sp>
      <p:sp>
        <p:nvSpPr>
          <p:cNvPr id="11" name="Rounded Rectangle 10">
            <a:extLst>
              <a:ext uri="{FF2B5EF4-FFF2-40B4-BE49-F238E27FC236}">
                <a16:creationId xmlns:a16="http://schemas.microsoft.com/office/drawing/2014/main" id="{02640DF7-E9A4-396A-1C09-6428ABE37782}"/>
              </a:ext>
            </a:extLst>
          </p:cNvPr>
          <p:cNvSpPr/>
          <p:nvPr/>
        </p:nvSpPr>
        <p:spPr>
          <a:xfrm>
            <a:off x="7052685" y="1533653"/>
            <a:ext cx="1779043" cy="923904"/>
          </a:xfrm>
          <a:prstGeom prst="roundRect">
            <a:avLst>
              <a:gd name="adj" fmla="val 7116"/>
            </a:avLst>
          </a:prstGeom>
          <a:solidFill>
            <a:srgbClr val="EAECEF"/>
          </a:solidFill>
          <a:ln w="38100">
            <a:solidFill>
              <a:srgbClr val="AE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200" b="1" dirty="0">
                <a:solidFill>
                  <a:schemeClr val="tx1"/>
                </a:solidFill>
                <a:latin typeface="Avenir Next" panose="020B0503020202020204" pitchFamily="34" charset="0"/>
              </a:rPr>
              <a:t>Unmapped Reads</a:t>
            </a:r>
            <a:endParaRPr lang="en-CH" sz="2200" b="1" dirty="0">
              <a:solidFill>
                <a:schemeClr val="accent5"/>
              </a:solidFill>
              <a:latin typeface="Avenir Next" panose="020B0503020202020204" pitchFamily="34" charset="0"/>
            </a:endParaRPr>
          </a:p>
        </p:txBody>
      </p:sp>
    </p:spTree>
    <p:custDataLst>
      <p:tags r:id="rId1"/>
    </p:custDataLst>
    <p:extLst>
      <p:ext uri="{BB962C8B-B14F-4D97-AF65-F5344CB8AC3E}">
        <p14:creationId xmlns:p14="http://schemas.microsoft.com/office/powerpoint/2010/main" val="340707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0" end="0"/>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xEl>
                                              <p:pRg st="1" end="1"/>
                                            </p:txEl>
                                          </p:spTgt>
                                        </p:tgtEl>
                                        <p:attrNameLst>
                                          <p:attrName>style.visibility</p:attrName>
                                        </p:attrNameLst>
                                      </p:cBhvr>
                                      <p:to>
                                        <p:strVal val="visible"/>
                                      </p:to>
                                    </p:set>
                                  </p:childTnLst>
                                </p:cTn>
                              </p:par>
                              <p:par>
                                <p:cTn id="39" presetID="0" presetClass="path" presetSubtype="0" accel="50000" decel="50000" fill="hold" grpId="0" nodeType="withEffect">
                                  <p:stCondLst>
                                    <p:cond delay="0"/>
                                  </p:stCondLst>
                                  <p:childTnLst>
                                    <p:animMotion origin="layout" path="M -0.00243 0.00139 L 0.00121 0.15278 " pathEditMode="relative" rAng="0" ptsTypes="AA">
                                      <p:cBhvr>
                                        <p:cTn id="40" dur="1000" fill="hold"/>
                                        <p:tgtEl>
                                          <p:spTgt spid="26"/>
                                        </p:tgtEl>
                                        <p:attrNameLst>
                                          <p:attrName>ppt_x</p:attrName>
                                          <p:attrName>ppt_y</p:attrName>
                                        </p:attrNameLst>
                                      </p:cBhvr>
                                      <p:rCtr x="174" y="7569"/>
                                    </p:animMotion>
                                  </p:childTnLst>
                                </p:cTn>
                              </p:par>
                              <p:par>
                                <p:cTn id="41" presetID="0" presetClass="path" presetSubtype="0" accel="50000" decel="50000" fill="hold" grpId="0" nodeType="withEffect">
                                  <p:stCondLst>
                                    <p:cond delay="0"/>
                                  </p:stCondLst>
                                  <p:childTnLst>
                                    <p:animMotion origin="layout" path="M 0.02118 -0.00509 L 0.00208 0.15139 " pathEditMode="relative" rAng="0" ptsTypes="AA">
                                      <p:cBhvr>
                                        <p:cTn id="42" dur="1000" fill="hold"/>
                                        <p:tgtEl>
                                          <p:spTgt spid="27"/>
                                        </p:tgtEl>
                                        <p:attrNameLst>
                                          <p:attrName>ppt_x</p:attrName>
                                          <p:attrName>ppt_y</p:attrName>
                                        </p:attrNameLst>
                                      </p:cBhvr>
                                      <p:rCtr x="-955" y="7824"/>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xEl>
                                              <p:pRg st="2" end="2"/>
                                            </p:txEl>
                                          </p:spTgt>
                                        </p:tgtEl>
                                        <p:attrNameLst>
                                          <p:attrName>style.visibility</p:attrName>
                                        </p:attrNameLst>
                                      </p:cBhvr>
                                      <p:to>
                                        <p:strVal val="visible"/>
                                      </p:to>
                                    </p:set>
                                  </p:childTnLst>
                                </p:cTn>
                              </p:par>
                              <p:par>
                                <p:cTn id="51" presetID="0" presetClass="path" presetSubtype="0" accel="50000" decel="50000" fill="hold" grpId="0" nodeType="withEffect">
                                  <p:stCondLst>
                                    <p:cond delay="0"/>
                                  </p:stCondLst>
                                  <p:childTnLst>
                                    <p:animMotion origin="layout" path="M -2.77778E-7 -3.7037E-6 L -0.45191 0.30139 " pathEditMode="relative" rAng="0" ptsTypes="AA">
                                      <p:cBhvr>
                                        <p:cTn id="52" dur="1000" fill="hold"/>
                                        <p:tgtEl>
                                          <p:spTgt spid="24"/>
                                        </p:tgtEl>
                                        <p:attrNameLst>
                                          <p:attrName>ppt_x</p:attrName>
                                          <p:attrName>ppt_y</p:attrName>
                                        </p:attrNameLst>
                                      </p:cBhvr>
                                      <p:rCtr x="-22604" y="15069"/>
                                    </p:animMotion>
                                  </p:childTnLst>
                                </p:cTn>
                              </p:par>
                              <p:par>
                                <p:cTn id="53" presetID="0" presetClass="path" presetSubtype="0" accel="50000" decel="50000" fill="hold" grpId="0" nodeType="withEffect">
                                  <p:stCondLst>
                                    <p:cond delay="0"/>
                                  </p:stCondLst>
                                  <p:childTnLst>
                                    <p:animMotion origin="layout" path="M -2.77778E-7 -4.81481E-6 L -0.28941 0.35278 " pathEditMode="relative" rAng="0" ptsTypes="AA">
                                      <p:cBhvr>
                                        <p:cTn id="54" dur="1000" fill="hold"/>
                                        <p:tgtEl>
                                          <p:spTgt spid="25"/>
                                        </p:tgtEl>
                                        <p:attrNameLst>
                                          <p:attrName>ppt_x</p:attrName>
                                          <p:attrName>ppt_y</p:attrName>
                                        </p:attrNameLst>
                                      </p:cBhvr>
                                      <p:rCtr x="-14479" y="1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24" grpId="0" animBg="1"/>
      <p:bldP spid="25" grpId="0" animBg="1"/>
      <p:bldP spid="26" grpId="0" animBg="1"/>
      <p:bldP spid="26" grpId="1" animBg="1"/>
      <p:bldP spid="20" grpId="0" animBg="1"/>
      <p:bldP spid="15" grpId="0" animBg="1"/>
      <p:bldP spid="27" grpId="0" animBg="1"/>
      <p:bldP spid="27" grpId="1" animBg="1"/>
      <p:bldP spid="17"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Changes between Reference Genomes</a:t>
            </a:r>
            <a:endParaRPr lang="en-US" b="1" dirty="0">
              <a:latin typeface="Avenir Next" panose="020B0503020202020204" pitchFamily="34" charset="0"/>
            </a:endParaRPr>
          </a:p>
        </p:txBody>
      </p:sp>
      <p:sp>
        <p:nvSpPr>
          <p:cNvPr id="5" name="Content Placeholder 2">
            <a:extLst>
              <a:ext uri="{FF2B5EF4-FFF2-40B4-BE49-F238E27FC236}">
                <a16:creationId xmlns:a16="http://schemas.microsoft.com/office/drawing/2014/main" id="{62F0DB30-2119-AE66-FC33-01C1A81B28A0}"/>
              </a:ext>
            </a:extLst>
          </p:cNvPr>
          <p:cNvSpPr>
            <a:spLocks noGrp="1"/>
          </p:cNvSpPr>
          <p:nvPr>
            <p:ph idx="1"/>
          </p:nvPr>
        </p:nvSpPr>
        <p:spPr>
          <a:xfrm>
            <a:off x="110030" y="2693424"/>
            <a:ext cx="8874053" cy="785443"/>
          </a:xfrm>
        </p:spPr>
        <p:txBody>
          <a:bodyPr lIns="91440" tIns="45720" rIns="91440" bIns="45720" anchor="t">
            <a:noAutofit/>
          </a:bodyPr>
          <a:lstStyle/>
          <a:p>
            <a:pPr marL="457200" indent="-457200">
              <a:lnSpc>
                <a:spcPct val="100000"/>
              </a:lnSpc>
              <a:spcBef>
                <a:spcPts val="400"/>
              </a:spcBef>
              <a:buClr>
                <a:schemeClr val="tx1"/>
              </a:buClr>
              <a:buFont typeface="+mj-lt"/>
              <a:buAutoNum type="arabicPeriod"/>
            </a:pPr>
            <a:r>
              <a:rPr lang="en-US" sz="2200" b="1" dirty="0">
                <a:solidFill>
                  <a:srgbClr val="FF7B9B"/>
                </a:solidFill>
                <a:latin typeface="Avenir Next" panose="020B0503020202020204" pitchFamily="34" charset="0"/>
                <a:ea typeface="Segoe UI Symbol" panose="020B0502040204020203" pitchFamily="34" charset="0"/>
                <a:cs typeface="Segoe UI Historic" panose="020B0502040204020203" pitchFamily="34" charset="0"/>
              </a:rPr>
              <a:t>Retired Regions</a:t>
            </a:r>
          </a:p>
          <a:p>
            <a:pPr marL="309688" lvl="1" indent="-185738">
              <a:lnSpc>
                <a:spcPct val="100000"/>
              </a:lnSpc>
              <a:spcBef>
                <a:spcPts val="400"/>
              </a:spcBef>
              <a:buClr>
                <a:schemeClr val="tx1"/>
              </a:buClr>
            </a:pPr>
            <a:r>
              <a:rPr lang="en-US" sz="2200" b="1" dirty="0">
                <a:latin typeface="Avenir Next" panose="020B0503020202020204" pitchFamily="34" charset="0"/>
                <a:ea typeface="Segoe UI Symbol" panose="020B0502040204020203" pitchFamily="34" charset="0"/>
                <a:cs typeface="Segoe UI Historic" panose="020B0502040204020203" pitchFamily="34" charset="0"/>
              </a:rPr>
              <a:t>Removed</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from the new reference genome</a:t>
            </a:r>
          </a:p>
        </p:txBody>
      </p:sp>
      <p:pic>
        <p:nvPicPr>
          <p:cNvPr id="4" name="Picture 3">
            <a:extLst>
              <a:ext uri="{FF2B5EF4-FFF2-40B4-BE49-F238E27FC236}">
                <a16:creationId xmlns:a16="http://schemas.microsoft.com/office/drawing/2014/main" id="{7248C475-203C-8E9C-016A-D09B9BB1664F}"/>
              </a:ext>
            </a:extLst>
          </p:cNvPr>
          <p:cNvPicPr>
            <a:picLocks noChangeAspect="1"/>
          </p:cNvPicPr>
          <p:nvPr/>
        </p:nvPicPr>
        <p:blipFill rotWithShape="1">
          <a:blip r:embed="rId4"/>
          <a:srcRect l="1086" t="7496" b="10738"/>
          <a:stretch/>
        </p:blipFill>
        <p:spPr>
          <a:xfrm>
            <a:off x="538206" y="645353"/>
            <a:ext cx="8176758" cy="1855992"/>
          </a:xfrm>
          <a:prstGeom prst="rect">
            <a:avLst/>
          </a:prstGeom>
        </p:spPr>
      </p:pic>
      <p:sp>
        <p:nvSpPr>
          <p:cNvPr id="7" name="Oval 6">
            <a:extLst>
              <a:ext uri="{FF2B5EF4-FFF2-40B4-BE49-F238E27FC236}">
                <a16:creationId xmlns:a16="http://schemas.microsoft.com/office/drawing/2014/main" id="{A87713C5-A8B1-23AF-4B6F-7AE335E76670}"/>
              </a:ext>
            </a:extLst>
          </p:cNvPr>
          <p:cNvSpPr/>
          <p:nvPr/>
        </p:nvSpPr>
        <p:spPr>
          <a:xfrm rot="3721072">
            <a:off x="3106469" y="533549"/>
            <a:ext cx="1557621" cy="2974807"/>
          </a:xfrm>
          <a:prstGeom prst="ellipse">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8" name="Oval 7">
            <a:extLst>
              <a:ext uri="{FF2B5EF4-FFF2-40B4-BE49-F238E27FC236}">
                <a16:creationId xmlns:a16="http://schemas.microsoft.com/office/drawing/2014/main" id="{DF256EB4-8972-6C59-E996-B6D9D84EAE71}"/>
              </a:ext>
            </a:extLst>
          </p:cNvPr>
          <p:cNvSpPr/>
          <p:nvPr/>
        </p:nvSpPr>
        <p:spPr>
          <a:xfrm rot="3721072">
            <a:off x="6496189" y="888944"/>
            <a:ext cx="1283436" cy="2321706"/>
          </a:xfrm>
          <a:prstGeom prst="ellipse">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3" name="Content Placeholder 2">
            <a:extLst>
              <a:ext uri="{FF2B5EF4-FFF2-40B4-BE49-F238E27FC236}">
                <a16:creationId xmlns:a16="http://schemas.microsoft.com/office/drawing/2014/main" id="{05E3C7ED-3A53-542B-7F9F-53C2CFD5234A}"/>
              </a:ext>
            </a:extLst>
          </p:cNvPr>
          <p:cNvSpPr txBox="1">
            <a:spLocks/>
          </p:cNvSpPr>
          <p:nvPr/>
        </p:nvSpPr>
        <p:spPr>
          <a:xfrm>
            <a:off x="110030" y="4264310"/>
            <a:ext cx="8874053" cy="1222735"/>
          </a:xfrm>
          <a:prstGeom prst="rect">
            <a:avLst/>
          </a:prstGeom>
        </p:spPr>
        <p:txBody>
          <a:bodyPr lIns="91440" tIns="45720" rIns="91440" bIns="45720" anchor="t">
            <a:noAutofit/>
          </a:bodyPr>
          <a:lstStyle>
            <a:lvl1pPr marL="187200" indent="-187200" algn="l" defTabSz="914400" rtl="0" eaLnBrk="1" latinLnBrk="0" hangingPunct="1">
              <a:lnSpc>
                <a:spcPct val="90000"/>
              </a:lnSpc>
              <a:spcBef>
                <a:spcPts val="1000"/>
              </a:spcBef>
              <a:buClr>
                <a:schemeClr val="tx1"/>
              </a:buClr>
              <a:buFont typeface="Arial" panose="020B0604020202020204" pitchFamily="34" charset="0"/>
              <a:buChar char="•"/>
              <a:tabLst/>
              <a:defRPr sz="2800" kern="1200">
                <a:solidFill>
                  <a:schemeClr val="tx1"/>
                </a:solidFill>
                <a:latin typeface="Corbel" panose="020B0503020204020204" pitchFamily="34" charset="0"/>
                <a:ea typeface="+mn-ea"/>
                <a:cs typeface="+mn-cs"/>
              </a:defRPr>
            </a:lvl1pPr>
            <a:lvl2pPr marL="311150" indent="-187200" algn="l" defTabSz="914400" rtl="0" eaLnBrk="1" latinLnBrk="0" hangingPunct="1">
              <a:lnSpc>
                <a:spcPct val="90000"/>
              </a:lnSpc>
              <a:spcBef>
                <a:spcPts val="500"/>
              </a:spcBef>
              <a:buFont typeface="Cambria" panose="02040503050406030204" pitchFamily="18" charset="0"/>
              <a:buChar char="-"/>
              <a:tabLst/>
              <a:defRPr sz="2400" kern="1200">
                <a:solidFill>
                  <a:schemeClr val="tx1"/>
                </a:solidFill>
                <a:latin typeface="Corbel" panose="020B0503020204020204" pitchFamily="34" charset="0"/>
                <a:ea typeface="+mn-ea"/>
                <a:cs typeface="+mn-cs"/>
              </a:defRPr>
            </a:lvl2pPr>
            <a:lvl3pPr marL="533400" indent="-187200" algn="l" defTabSz="914400" rtl="0" eaLnBrk="1" latinLnBrk="0" hangingPunct="1">
              <a:lnSpc>
                <a:spcPct val="90000"/>
              </a:lnSpc>
              <a:spcBef>
                <a:spcPts val="500"/>
              </a:spcBef>
              <a:buClr>
                <a:schemeClr val="tx1"/>
              </a:buClr>
              <a:buFont typeface="Arial" panose="020B0604020202020204" pitchFamily="34" charset="0"/>
              <a:buChar char="•"/>
              <a:tabLst/>
              <a:defRPr sz="2400" kern="1200">
                <a:solidFill>
                  <a:schemeClr val="tx1"/>
                </a:solidFill>
                <a:latin typeface="Corbel" panose="020B0503020204020204" pitchFamily="34" charset="0"/>
                <a:ea typeface="+mn-ea"/>
                <a:cs typeface="+mn-cs"/>
              </a:defRPr>
            </a:lvl3pPr>
            <a:lvl4pPr marL="16002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4pPr>
            <a:lvl5pPr marL="20574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400"/>
              </a:spcBef>
              <a:buFont typeface="+mj-lt"/>
              <a:buAutoNum type="arabicPeriod" startAt="3"/>
            </a:pPr>
            <a:r>
              <a:rPr lang="en-US" sz="2200" b="1" dirty="0">
                <a:solidFill>
                  <a:srgbClr val="0070C0"/>
                </a:solidFill>
                <a:latin typeface="Avenir Next" panose="020B0503020202020204" pitchFamily="34" charset="0"/>
                <a:ea typeface="Segoe UI Symbol" panose="020B0502040204020203" pitchFamily="34" charset="0"/>
                <a:cs typeface="Segoe UI Historic" panose="020B0502040204020203" pitchFamily="34" charset="0"/>
              </a:rPr>
              <a:t>Constant Regions</a:t>
            </a:r>
          </a:p>
          <a:p>
            <a:pPr lvl="1">
              <a:lnSpc>
                <a:spcPct val="100000"/>
              </a:lnSpc>
              <a:spcBef>
                <a:spcPts val="400"/>
              </a:spcBef>
              <a:buClr>
                <a:schemeClr val="tx1"/>
              </a:buClr>
            </a:pPr>
            <a:r>
              <a:rPr lang="en-US" sz="2200" dirty="0">
                <a:latin typeface="Avenir Next" panose="020B0503020202020204" pitchFamily="34" charset="0"/>
                <a:ea typeface="Segoe UI Symbol" panose="020B0502040204020203" pitchFamily="34" charset="0"/>
                <a:cs typeface="Segoe UI Historic" panose="020B0502040204020203" pitchFamily="34" charset="0"/>
              </a:rPr>
              <a:t>Exactly the </a:t>
            </a:r>
            <a:r>
              <a:rPr lang="en-US" sz="2200" b="1" dirty="0">
                <a:latin typeface="Avenir Next" panose="020B0503020202020204" pitchFamily="34" charset="0"/>
                <a:ea typeface="Segoe UI Symbol" panose="020B0502040204020203" pitchFamily="34" charset="0"/>
                <a:cs typeface="Segoe UI Historic" panose="020B0502040204020203" pitchFamily="34" charset="0"/>
              </a:rPr>
              <a:t>same sequences</a:t>
            </a:r>
          </a:p>
          <a:p>
            <a:pPr lvl="1">
              <a:lnSpc>
                <a:spcPct val="100000"/>
              </a:lnSpc>
              <a:spcBef>
                <a:spcPts val="400"/>
              </a:spcBef>
              <a:buClr>
                <a:schemeClr val="tx1"/>
              </a:buClr>
            </a:pPr>
            <a:r>
              <a:rPr lang="en-US" sz="2200" b="1" dirty="0">
                <a:latin typeface="Avenir Next" panose="020B0503020202020204" pitchFamily="34" charset="0"/>
                <a:ea typeface="Segoe UI Symbol" panose="020B0502040204020203" pitchFamily="34" charset="0"/>
                <a:cs typeface="Segoe UI Historic" panose="020B0502040204020203" pitchFamily="34" charset="0"/>
              </a:rPr>
              <a:t>Positions</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a:t>
            </a:r>
            <a:r>
              <a:rPr lang="en-US" sz="2200" b="1" dirty="0">
                <a:latin typeface="Avenir Next" panose="020B0503020202020204" pitchFamily="34" charset="0"/>
                <a:ea typeface="Segoe UI Symbol" panose="020B0502040204020203" pitchFamily="34" charset="0"/>
                <a:cs typeface="Segoe UI Historic" panose="020B0502040204020203" pitchFamily="34" charset="0"/>
              </a:rPr>
              <a:t>may change</a:t>
            </a:r>
          </a:p>
        </p:txBody>
      </p:sp>
      <p:sp>
        <p:nvSpPr>
          <p:cNvPr id="9" name="Oval 8">
            <a:extLst>
              <a:ext uri="{FF2B5EF4-FFF2-40B4-BE49-F238E27FC236}">
                <a16:creationId xmlns:a16="http://schemas.microsoft.com/office/drawing/2014/main" id="{9C13D316-1C5B-6303-1C5A-92A45AF8CF75}"/>
              </a:ext>
            </a:extLst>
          </p:cNvPr>
          <p:cNvSpPr/>
          <p:nvPr/>
        </p:nvSpPr>
        <p:spPr>
          <a:xfrm>
            <a:off x="2439980" y="1107575"/>
            <a:ext cx="808077" cy="761424"/>
          </a:xfrm>
          <a:prstGeom prst="ellipse">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0" name="Content Placeholder 2">
            <a:extLst>
              <a:ext uri="{FF2B5EF4-FFF2-40B4-BE49-F238E27FC236}">
                <a16:creationId xmlns:a16="http://schemas.microsoft.com/office/drawing/2014/main" id="{E454EFE9-A6DC-B1C8-50CC-F57964ABAC0B}"/>
              </a:ext>
            </a:extLst>
          </p:cNvPr>
          <p:cNvSpPr txBox="1">
            <a:spLocks/>
          </p:cNvSpPr>
          <p:nvPr/>
        </p:nvSpPr>
        <p:spPr>
          <a:xfrm>
            <a:off x="110030" y="3478867"/>
            <a:ext cx="8874053" cy="785443"/>
          </a:xfrm>
          <a:prstGeom prst="rect">
            <a:avLst/>
          </a:prstGeom>
        </p:spPr>
        <p:txBody>
          <a:bodyPr lIns="91440" tIns="45720" rIns="91440" bIns="45720" anchor="t">
            <a:noAutofit/>
          </a:bodyPr>
          <a:lstStyle>
            <a:lvl1pPr marL="187200" indent="-187200" algn="l" defTabSz="914400" rtl="0" eaLnBrk="1" latinLnBrk="0" hangingPunct="1">
              <a:lnSpc>
                <a:spcPct val="90000"/>
              </a:lnSpc>
              <a:spcBef>
                <a:spcPts val="1000"/>
              </a:spcBef>
              <a:buClr>
                <a:schemeClr val="tx1"/>
              </a:buClr>
              <a:buFont typeface="Arial" panose="020B0604020202020204" pitchFamily="34" charset="0"/>
              <a:buChar char="•"/>
              <a:tabLst/>
              <a:defRPr sz="2800" kern="1200">
                <a:solidFill>
                  <a:schemeClr val="tx1"/>
                </a:solidFill>
                <a:latin typeface="Corbel" panose="020B0503020204020204" pitchFamily="34" charset="0"/>
                <a:ea typeface="+mn-ea"/>
                <a:cs typeface="+mn-cs"/>
              </a:defRPr>
            </a:lvl1pPr>
            <a:lvl2pPr marL="311150" indent="-187200" algn="l" defTabSz="914400" rtl="0" eaLnBrk="1" latinLnBrk="0" hangingPunct="1">
              <a:lnSpc>
                <a:spcPct val="90000"/>
              </a:lnSpc>
              <a:spcBef>
                <a:spcPts val="500"/>
              </a:spcBef>
              <a:buFont typeface="Cambria" panose="02040503050406030204" pitchFamily="18" charset="0"/>
              <a:buChar char="-"/>
              <a:tabLst/>
              <a:defRPr sz="2400" kern="1200">
                <a:solidFill>
                  <a:schemeClr val="tx1"/>
                </a:solidFill>
                <a:latin typeface="Corbel" panose="020B0503020204020204" pitchFamily="34" charset="0"/>
                <a:ea typeface="+mn-ea"/>
                <a:cs typeface="+mn-cs"/>
              </a:defRPr>
            </a:lvl2pPr>
            <a:lvl3pPr marL="533400" indent="-187200" algn="l" defTabSz="914400" rtl="0" eaLnBrk="1" latinLnBrk="0" hangingPunct="1">
              <a:lnSpc>
                <a:spcPct val="90000"/>
              </a:lnSpc>
              <a:spcBef>
                <a:spcPts val="500"/>
              </a:spcBef>
              <a:buClr>
                <a:schemeClr val="tx1"/>
              </a:buClr>
              <a:buFont typeface="Arial" panose="020B0604020202020204" pitchFamily="34" charset="0"/>
              <a:buChar char="•"/>
              <a:tabLst/>
              <a:defRPr sz="2400" kern="1200">
                <a:solidFill>
                  <a:schemeClr val="tx1"/>
                </a:solidFill>
                <a:latin typeface="Corbel" panose="020B0503020204020204" pitchFamily="34" charset="0"/>
                <a:ea typeface="+mn-ea"/>
                <a:cs typeface="+mn-cs"/>
              </a:defRPr>
            </a:lvl3pPr>
            <a:lvl4pPr marL="16002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4pPr>
            <a:lvl5pPr marL="20574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400"/>
              </a:spcBef>
              <a:buFont typeface="+mj-lt"/>
              <a:buAutoNum type="arabicPeriod" startAt="2"/>
            </a:pPr>
            <a:r>
              <a:rPr lang="en-US" sz="2200" b="1" dirty="0">
                <a:solidFill>
                  <a:srgbClr val="8CAE76"/>
                </a:solidFill>
                <a:latin typeface="Avenir Next" panose="020B0503020202020204" pitchFamily="34" charset="0"/>
                <a:ea typeface="Segoe UI Symbol" panose="020B0502040204020203" pitchFamily="34" charset="0"/>
                <a:cs typeface="Segoe UI Historic" panose="020B0502040204020203" pitchFamily="34" charset="0"/>
              </a:rPr>
              <a:t>New Regions</a:t>
            </a:r>
          </a:p>
          <a:p>
            <a:pPr marL="309688" lvl="1" indent="-185738">
              <a:lnSpc>
                <a:spcPct val="100000"/>
              </a:lnSpc>
              <a:spcBef>
                <a:spcPts val="400"/>
              </a:spcBef>
              <a:buClr>
                <a:schemeClr val="tx1"/>
              </a:buClr>
            </a:pPr>
            <a:r>
              <a:rPr lang="en-US" sz="2200" b="1" dirty="0">
                <a:latin typeface="Avenir Next" panose="020B0503020202020204" pitchFamily="34" charset="0"/>
                <a:ea typeface="Segoe UI Symbol" panose="020B0502040204020203" pitchFamily="34" charset="0"/>
                <a:cs typeface="Segoe UI Historic" panose="020B0502040204020203" pitchFamily="34" charset="0"/>
              </a:rPr>
              <a:t>Added</a:t>
            </a:r>
            <a:r>
              <a:rPr lang="en-US" sz="2200" dirty="0">
                <a:latin typeface="Avenir Next" panose="020B0503020202020204" pitchFamily="34" charset="0"/>
                <a:ea typeface="Segoe UI Symbol" panose="020B0502040204020203" pitchFamily="34" charset="0"/>
                <a:cs typeface="Segoe UI Historic" panose="020B0502040204020203" pitchFamily="34" charset="0"/>
              </a:rPr>
              <a:t> to the new reference genome</a:t>
            </a:r>
          </a:p>
        </p:txBody>
      </p:sp>
      <p:sp>
        <p:nvSpPr>
          <p:cNvPr id="11" name="Content Placeholder 2">
            <a:extLst>
              <a:ext uri="{FF2B5EF4-FFF2-40B4-BE49-F238E27FC236}">
                <a16:creationId xmlns:a16="http://schemas.microsoft.com/office/drawing/2014/main" id="{FFB0E298-F8C2-A27F-DC34-5B7D4C36CDBC}"/>
              </a:ext>
            </a:extLst>
          </p:cNvPr>
          <p:cNvSpPr txBox="1">
            <a:spLocks/>
          </p:cNvSpPr>
          <p:nvPr/>
        </p:nvSpPr>
        <p:spPr>
          <a:xfrm>
            <a:off x="110030" y="5487045"/>
            <a:ext cx="8874053" cy="1222735"/>
          </a:xfrm>
          <a:prstGeom prst="rect">
            <a:avLst/>
          </a:prstGeom>
        </p:spPr>
        <p:txBody>
          <a:bodyPr lIns="91440" tIns="45720" rIns="91440" bIns="45720" anchor="t">
            <a:noAutofit/>
          </a:bodyPr>
          <a:lstStyle>
            <a:lvl1pPr marL="187200" indent="-187200" algn="l" defTabSz="914400" rtl="0" eaLnBrk="1" latinLnBrk="0" hangingPunct="1">
              <a:lnSpc>
                <a:spcPct val="90000"/>
              </a:lnSpc>
              <a:spcBef>
                <a:spcPts val="1000"/>
              </a:spcBef>
              <a:buClr>
                <a:schemeClr val="tx1"/>
              </a:buClr>
              <a:buFont typeface="Arial" panose="020B0604020202020204" pitchFamily="34" charset="0"/>
              <a:buChar char="•"/>
              <a:tabLst/>
              <a:defRPr sz="2800" kern="1200">
                <a:solidFill>
                  <a:schemeClr val="tx1"/>
                </a:solidFill>
                <a:latin typeface="Corbel" panose="020B0503020204020204" pitchFamily="34" charset="0"/>
                <a:ea typeface="+mn-ea"/>
                <a:cs typeface="+mn-cs"/>
              </a:defRPr>
            </a:lvl1pPr>
            <a:lvl2pPr marL="311150" indent="-187200" algn="l" defTabSz="914400" rtl="0" eaLnBrk="1" latinLnBrk="0" hangingPunct="1">
              <a:lnSpc>
                <a:spcPct val="90000"/>
              </a:lnSpc>
              <a:spcBef>
                <a:spcPts val="500"/>
              </a:spcBef>
              <a:buFont typeface="Cambria" panose="02040503050406030204" pitchFamily="18" charset="0"/>
              <a:buChar char="-"/>
              <a:tabLst/>
              <a:defRPr sz="2400" kern="1200">
                <a:solidFill>
                  <a:schemeClr val="tx1"/>
                </a:solidFill>
                <a:latin typeface="Corbel" panose="020B0503020204020204" pitchFamily="34" charset="0"/>
                <a:ea typeface="+mn-ea"/>
                <a:cs typeface="+mn-cs"/>
              </a:defRPr>
            </a:lvl2pPr>
            <a:lvl3pPr marL="533400" indent="-187200" algn="l" defTabSz="914400" rtl="0" eaLnBrk="1" latinLnBrk="0" hangingPunct="1">
              <a:lnSpc>
                <a:spcPct val="90000"/>
              </a:lnSpc>
              <a:spcBef>
                <a:spcPts val="500"/>
              </a:spcBef>
              <a:buClr>
                <a:schemeClr val="tx1"/>
              </a:buClr>
              <a:buFont typeface="Arial" panose="020B0604020202020204" pitchFamily="34" charset="0"/>
              <a:buChar char="•"/>
              <a:tabLst/>
              <a:defRPr sz="2400" kern="1200">
                <a:solidFill>
                  <a:schemeClr val="tx1"/>
                </a:solidFill>
                <a:latin typeface="Corbel" panose="020B0503020204020204" pitchFamily="34" charset="0"/>
                <a:ea typeface="+mn-ea"/>
                <a:cs typeface="+mn-cs"/>
              </a:defRPr>
            </a:lvl3pPr>
            <a:lvl4pPr marL="16002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4pPr>
            <a:lvl5pPr marL="20574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400"/>
              </a:spcBef>
              <a:buFont typeface="+mj-lt"/>
              <a:buAutoNum type="arabicPeriod" startAt="4"/>
            </a:pPr>
            <a:r>
              <a:rPr lang="en-US" sz="2200" b="1" dirty="0">
                <a:solidFill>
                  <a:srgbClr val="F49758"/>
                </a:solidFill>
                <a:latin typeface="Avenir Next" panose="020B0503020202020204" pitchFamily="34" charset="0"/>
                <a:ea typeface="Segoe UI Symbol" panose="020B0502040204020203" pitchFamily="34" charset="0"/>
                <a:cs typeface="Segoe UI Historic" panose="020B0502040204020203" pitchFamily="34" charset="0"/>
              </a:rPr>
              <a:t>Updated Regions</a:t>
            </a:r>
          </a:p>
          <a:p>
            <a:pPr lvl="1">
              <a:lnSpc>
                <a:spcPct val="100000"/>
              </a:lnSpc>
              <a:spcBef>
                <a:spcPts val="400"/>
              </a:spcBef>
              <a:buClr>
                <a:schemeClr val="tx1"/>
              </a:buClr>
            </a:pPr>
            <a:r>
              <a:rPr lang="en-US" sz="2200" dirty="0">
                <a:latin typeface="Avenir Next" panose="020B0503020202020204" pitchFamily="34" charset="0"/>
                <a:ea typeface="Segoe UI Symbol" panose="020B0502040204020203" pitchFamily="34" charset="0"/>
                <a:cs typeface="Segoe UI Historic" panose="020B0502040204020203" pitchFamily="34" charset="0"/>
              </a:rPr>
              <a:t>Mostly the same sequences with </a:t>
            </a:r>
            <a:r>
              <a:rPr lang="en-US" sz="2200" b="1" dirty="0">
                <a:latin typeface="Avenir Next" panose="020B0503020202020204" pitchFamily="34" charset="0"/>
                <a:ea typeface="Segoe UI Symbol" panose="020B0502040204020203" pitchFamily="34" charset="0"/>
                <a:cs typeface="Segoe UI Historic" panose="020B0502040204020203" pitchFamily="34" charset="0"/>
              </a:rPr>
              <a:t>small changes</a:t>
            </a:r>
          </a:p>
        </p:txBody>
      </p:sp>
      <p:sp>
        <p:nvSpPr>
          <p:cNvPr id="12" name="Oval 11">
            <a:extLst>
              <a:ext uri="{FF2B5EF4-FFF2-40B4-BE49-F238E27FC236}">
                <a16:creationId xmlns:a16="http://schemas.microsoft.com/office/drawing/2014/main" id="{7E65FA87-1A4B-5634-3055-26556A969BB2}"/>
              </a:ext>
            </a:extLst>
          </p:cNvPr>
          <p:cNvSpPr/>
          <p:nvPr/>
        </p:nvSpPr>
        <p:spPr>
          <a:xfrm>
            <a:off x="7410890" y="2020952"/>
            <a:ext cx="808077" cy="761424"/>
          </a:xfrm>
          <a:prstGeom prst="ellipse">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3" name="Oval 12">
            <a:extLst>
              <a:ext uri="{FF2B5EF4-FFF2-40B4-BE49-F238E27FC236}">
                <a16:creationId xmlns:a16="http://schemas.microsoft.com/office/drawing/2014/main" id="{7A1DDEFF-509C-A3B6-660E-1992FA328160}"/>
              </a:ext>
            </a:extLst>
          </p:cNvPr>
          <p:cNvSpPr/>
          <p:nvPr/>
        </p:nvSpPr>
        <p:spPr>
          <a:xfrm rot="3721072">
            <a:off x="4868586" y="461281"/>
            <a:ext cx="1557621" cy="2974807"/>
          </a:xfrm>
          <a:prstGeom prst="ellipse">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Tree>
    <p:custDataLst>
      <p:tags r:id="rId1"/>
    </p:custDataLst>
    <p:extLst>
      <p:ext uri="{BB962C8B-B14F-4D97-AF65-F5344CB8AC3E}">
        <p14:creationId xmlns:p14="http://schemas.microsoft.com/office/powerpoint/2010/main" val="38505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xit" presetSubtype="0" fill="hold" grpId="2"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1" animBg="1"/>
      <p:bldP spid="9" grpId="2" animBg="1"/>
      <p:bldP spid="12" grpId="0" animBg="1"/>
      <p:bldP spid="12" grpId="1"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F069EF6-96C1-9D90-84CE-15CA357F2D31}"/>
              </a:ext>
            </a:extLst>
          </p:cNvPr>
          <p:cNvSpPr txBox="1"/>
          <p:nvPr/>
        </p:nvSpPr>
        <p:spPr>
          <a:xfrm>
            <a:off x="548641" y="1797747"/>
            <a:ext cx="8035962" cy="677585"/>
          </a:xfrm>
          <a:prstGeom prst="roundRect">
            <a:avLst>
              <a:gd name="adj" fmla="val 9377"/>
            </a:avLst>
          </a:prstGeom>
          <a:solidFill>
            <a:srgbClr val="AFABAB"/>
          </a:solidFill>
          <a:effectLst>
            <a:outerShdw blurRad="50800" dist="38100" dir="2700000" algn="tl" rotWithShape="0">
              <a:prstClr val="black">
                <a:alpha val="40000"/>
              </a:prstClr>
            </a:outerShdw>
          </a:effectLst>
        </p:spPr>
        <p:txBody>
          <a:bodyPr wrap="square" rtlCol="0">
            <a:spAutoFit/>
          </a:bodyPr>
          <a:lstStyle/>
          <a:p>
            <a:pPr algn="ctr"/>
            <a:r>
              <a:rPr lang="en-US" sz="3600" b="1" dirty="0">
                <a:solidFill>
                  <a:schemeClr val="accent4">
                    <a:lumMod val="60000"/>
                    <a:lumOff val="40000"/>
                  </a:schemeClr>
                </a:solidFill>
                <a:latin typeface="Avenir Next" panose="020B0503020202020204" pitchFamily="34" charset="0"/>
              </a:rPr>
              <a:t>Map all the reads</a:t>
            </a:r>
            <a:r>
              <a:rPr lang="en-US" sz="3600" dirty="0">
                <a:solidFill>
                  <a:schemeClr val="bg1"/>
                </a:solidFill>
                <a:latin typeface="Avenir Next" panose="020B0503020202020204" pitchFamily="34" charset="0"/>
              </a:rPr>
              <a:t> </a:t>
            </a:r>
            <a:r>
              <a:rPr lang="en-US" sz="3600" dirty="0">
                <a:latin typeface="Avenir Next" panose="020B0503020202020204" pitchFamily="34" charset="0"/>
              </a:rPr>
              <a:t>from scratch</a:t>
            </a:r>
          </a:p>
        </p:txBody>
      </p:sp>
      <p:sp>
        <p:nvSpPr>
          <p:cNvPr id="9" name="TextBox 8">
            <a:extLst>
              <a:ext uri="{FF2B5EF4-FFF2-40B4-BE49-F238E27FC236}">
                <a16:creationId xmlns:a16="http://schemas.microsoft.com/office/drawing/2014/main" id="{93AF1B98-2E0A-E67D-FE8C-9370B8201ABB}"/>
              </a:ext>
            </a:extLst>
          </p:cNvPr>
          <p:cNvSpPr txBox="1"/>
          <p:nvPr/>
        </p:nvSpPr>
        <p:spPr>
          <a:xfrm>
            <a:off x="473337" y="1185408"/>
            <a:ext cx="591670" cy="1015663"/>
          </a:xfrm>
          <a:prstGeom prst="rect">
            <a:avLst/>
          </a:prstGeom>
          <a:noFill/>
        </p:spPr>
        <p:txBody>
          <a:bodyPr wrap="square" rtlCol="0">
            <a:spAutoFit/>
          </a:bodyPr>
          <a:lstStyle/>
          <a:p>
            <a:r>
              <a:rPr lang="en-US" sz="6000" b="1" dirty="0">
                <a:ln w="22225">
                  <a:solidFill>
                    <a:schemeClr val="accent2"/>
                  </a:solidFill>
                  <a:prstDash val="solid"/>
                </a:ln>
                <a:solidFill>
                  <a:schemeClr val="accent2">
                    <a:lumMod val="40000"/>
                    <a:lumOff val="60000"/>
                  </a:schemeClr>
                </a:solidFill>
                <a:latin typeface="Lato Black" panose="020F0502020204030203" pitchFamily="34" charset="77"/>
              </a:rPr>
              <a:t>1</a:t>
            </a:r>
            <a:endParaRPr lang="en-US" sz="5400" b="1" dirty="0">
              <a:ln w="22225">
                <a:solidFill>
                  <a:schemeClr val="accent2"/>
                </a:solidFill>
                <a:prstDash val="solid"/>
              </a:ln>
              <a:solidFill>
                <a:schemeClr val="accent2">
                  <a:lumMod val="40000"/>
                  <a:lumOff val="60000"/>
                </a:schemeClr>
              </a:solidFill>
              <a:latin typeface="Lato Black" panose="020F0502020204030203" pitchFamily="34" charset="77"/>
            </a:endParaRPr>
          </a:p>
        </p:txBody>
      </p:sp>
      <p:sp>
        <p:nvSpPr>
          <p:cNvPr id="11" name="TextBox 10">
            <a:extLst>
              <a:ext uri="{FF2B5EF4-FFF2-40B4-BE49-F238E27FC236}">
                <a16:creationId xmlns:a16="http://schemas.microsoft.com/office/drawing/2014/main" id="{E2081974-8EF7-2009-199B-CA80D9F929CF}"/>
              </a:ext>
            </a:extLst>
          </p:cNvPr>
          <p:cNvSpPr txBox="1"/>
          <p:nvPr/>
        </p:nvSpPr>
        <p:spPr>
          <a:xfrm>
            <a:off x="543263" y="4253606"/>
            <a:ext cx="8035962" cy="677585"/>
          </a:xfrm>
          <a:prstGeom prst="roundRect">
            <a:avLst>
              <a:gd name="adj" fmla="val 9377"/>
            </a:avLst>
          </a:prstGeom>
          <a:solidFill>
            <a:srgbClr val="AFABAB"/>
          </a:solidFill>
          <a:effectLst>
            <a:outerShdw blurRad="50800" dist="38100" dir="2700000" algn="tl" rotWithShape="0">
              <a:prstClr val="black">
                <a:alpha val="40000"/>
              </a:prstClr>
            </a:outerShdw>
          </a:effectLst>
        </p:spPr>
        <p:txBody>
          <a:bodyPr wrap="square" rtlCol="0">
            <a:spAutoFit/>
          </a:bodyPr>
          <a:lstStyle/>
          <a:p>
            <a:pPr algn="ctr"/>
            <a:r>
              <a:rPr lang="en-US" sz="3600" b="1" dirty="0">
                <a:solidFill>
                  <a:schemeClr val="accent4">
                    <a:lumMod val="60000"/>
                    <a:lumOff val="40000"/>
                  </a:schemeClr>
                </a:solidFill>
                <a:latin typeface="Avenir Next" panose="020B0503020202020204" pitchFamily="34" charset="0"/>
              </a:rPr>
              <a:t>Move</a:t>
            </a:r>
            <a:r>
              <a:rPr lang="en-US" sz="3600" dirty="0">
                <a:solidFill>
                  <a:schemeClr val="bg1"/>
                </a:solidFill>
                <a:latin typeface="Avenir Next" panose="020B0503020202020204" pitchFamily="34" charset="0"/>
              </a:rPr>
              <a:t> </a:t>
            </a:r>
            <a:r>
              <a:rPr lang="en-US" sz="3600" dirty="0">
                <a:latin typeface="Avenir Next" panose="020B0503020202020204" pitchFamily="34" charset="0"/>
              </a:rPr>
              <a:t>the mapping locations</a:t>
            </a:r>
          </a:p>
        </p:txBody>
      </p:sp>
      <p:sp>
        <p:nvSpPr>
          <p:cNvPr id="12" name="TextBox 11">
            <a:extLst>
              <a:ext uri="{FF2B5EF4-FFF2-40B4-BE49-F238E27FC236}">
                <a16:creationId xmlns:a16="http://schemas.microsoft.com/office/drawing/2014/main" id="{17F373EF-39C7-A8C9-0FDE-2DF040134D2B}"/>
              </a:ext>
            </a:extLst>
          </p:cNvPr>
          <p:cNvSpPr txBox="1"/>
          <p:nvPr/>
        </p:nvSpPr>
        <p:spPr>
          <a:xfrm>
            <a:off x="473337" y="3745774"/>
            <a:ext cx="591670" cy="1015663"/>
          </a:xfrm>
          <a:prstGeom prst="rect">
            <a:avLst/>
          </a:prstGeom>
          <a:noFill/>
        </p:spPr>
        <p:txBody>
          <a:bodyPr wrap="square" rtlCol="0">
            <a:spAutoFit/>
          </a:bodyPr>
          <a:lstStyle/>
          <a:p>
            <a:r>
              <a:rPr lang="en-US" sz="6000" b="1" dirty="0">
                <a:ln w="22225">
                  <a:solidFill>
                    <a:schemeClr val="accent2"/>
                  </a:solidFill>
                  <a:prstDash val="solid"/>
                </a:ln>
                <a:solidFill>
                  <a:schemeClr val="accent2">
                    <a:lumMod val="40000"/>
                    <a:lumOff val="60000"/>
                  </a:schemeClr>
                </a:solidFill>
                <a:latin typeface="Lato Black" panose="020F0502020204030203" pitchFamily="34" charset="77"/>
              </a:rPr>
              <a:t>2</a:t>
            </a:r>
            <a:endParaRPr lang="en-US" sz="5400" b="1" dirty="0">
              <a:ln w="22225">
                <a:solidFill>
                  <a:schemeClr val="accent2"/>
                </a:solidFill>
                <a:prstDash val="solid"/>
              </a:ln>
              <a:solidFill>
                <a:schemeClr val="accent2">
                  <a:lumMod val="40000"/>
                  <a:lumOff val="60000"/>
                </a:schemeClr>
              </a:solidFill>
              <a:latin typeface="Lato Black" panose="020F0502020204030203" pitchFamily="34" charset="77"/>
            </a:endParaRPr>
          </a:p>
        </p:txBody>
      </p:sp>
      <p:sp>
        <p:nvSpPr>
          <p:cNvPr id="4" name="Title 3">
            <a:extLst>
              <a:ext uri="{FF2B5EF4-FFF2-40B4-BE49-F238E27FC236}">
                <a16:creationId xmlns:a16="http://schemas.microsoft.com/office/drawing/2014/main" id="{531A01EE-AFF8-DEFC-1A00-F44B0EA8C55B}"/>
              </a:ext>
            </a:extLst>
          </p:cNvPr>
          <p:cNvSpPr>
            <a:spLocks noGrp="1"/>
          </p:cNvSpPr>
          <p:nvPr>
            <p:ph type="title"/>
          </p:nvPr>
        </p:nvSpPr>
        <p:spPr/>
        <p:txBody>
          <a:bodyPr/>
          <a:lstStyle/>
          <a:p>
            <a:r>
              <a:rPr lang="en-US" sz="3400" dirty="0">
                <a:latin typeface="Avenir Next" panose="020B0503020202020204" pitchFamily="34" charset="0"/>
              </a:rPr>
              <a:t>Existing Solutions for Remapping Reads</a:t>
            </a:r>
            <a:endParaRPr lang="en-CH" sz="3400" dirty="0"/>
          </a:p>
        </p:txBody>
      </p:sp>
    </p:spTree>
    <p:custDataLst>
      <p:tags r:id="rId1"/>
    </p:custDataLst>
    <p:extLst>
      <p:ext uri="{BB962C8B-B14F-4D97-AF65-F5344CB8AC3E}">
        <p14:creationId xmlns:p14="http://schemas.microsoft.com/office/powerpoint/2010/main" val="216205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3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F069EF6-96C1-9D90-84CE-15CA357F2D31}"/>
              </a:ext>
            </a:extLst>
          </p:cNvPr>
          <p:cNvSpPr txBox="1"/>
          <p:nvPr/>
        </p:nvSpPr>
        <p:spPr>
          <a:xfrm>
            <a:off x="548641" y="1797747"/>
            <a:ext cx="8035962" cy="677585"/>
          </a:xfrm>
          <a:prstGeom prst="roundRect">
            <a:avLst>
              <a:gd name="adj" fmla="val 9377"/>
            </a:avLst>
          </a:prstGeom>
          <a:solidFill>
            <a:srgbClr val="AFABAB"/>
          </a:solidFill>
          <a:effectLst>
            <a:outerShdw blurRad="50800" dist="38100" dir="2700000" algn="tl" rotWithShape="0">
              <a:prstClr val="black">
                <a:alpha val="40000"/>
              </a:prstClr>
            </a:outerShdw>
          </a:effectLst>
        </p:spPr>
        <p:txBody>
          <a:bodyPr wrap="square" rtlCol="0">
            <a:spAutoFit/>
          </a:bodyPr>
          <a:lstStyle/>
          <a:p>
            <a:pPr algn="ctr"/>
            <a:r>
              <a:rPr lang="en-US" sz="3600" b="1" dirty="0">
                <a:solidFill>
                  <a:schemeClr val="accent4">
                    <a:lumMod val="60000"/>
                    <a:lumOff val="40000"/>
                  </a:schemeClr>
                </a:solidFill>
                <a:latin typeface="Avenir Next" panose="020B0503020202020204" pitchFamily="34" charset="0"/>
              </a:rPr>
              <a:t>Map all the reads</a:t>
            </a:r>
            <a:r>
              <a:rPr lang="en-US" sz="3600" dirty="0">
                <a:solidFill>
                  <a:schemeClr val="bg1"/>
                </a:solidFill>
                <a:latin typeface="Avenir Next" panose="020B0503020202020204" pitchFamily="34" charset="0"/>
              </a:rPr>
              <a:t> </a:t>
            </a:r>
            <a:r>
              <a:rPr lang="en-US" sz="3600" dirty="0">
                <a:latin typeface="Avenir Next" panose="020B0503020202020204" pitchFamily="34" charset="0"/>
              </a:rPr>
              <a:t>from scratch</a:t>
            </a:r>
          </a:p>
        </p:txBody>
      </p:sp>
      <p:sp>
        <p:nvSpPr>
          <p:cNvPr id="9" name="TextBox 8">
            <a:extLst>
              <a:ext uri="{FF2B5EF4-FFF2-40B4-BE49-F238E27FC236}">
                <a16:creationId xmlns:a16="http://schemas.microsoft.com/office/drawing/2014/main" id="{93AF1B98-2E0A-E67D-FE8C-9370B8201ABB}"/>
              </a:ext>
            </a:extLst>
          </p:cNvPr>
          <p:cNvSpPr txBox="1"/>
          <p:nvPr/>
        </p:nvSpPr>
        <p:spPr>
          <a:xfrm>
            <a:off x="473337" y="1185408"/>
            <a:ext cx="591670" cy="1015663"/>
          </a:xfrm>
          <a:prstGeom prst="rect">
            <a:avLst/>
          </a:prstGeom>
          <a:noFill/>
        </p:spPr>
        <p:txBody>
          <a:bodyPr wrap="square" rtlCol="0">
            <a:spAutoFit/>
          </a:bodyPr>
          <a:lstStyle/>
          <a:p>
            <a:r>
              <a:rPr lang="en-US" sz="6000" b="1" dirty="0">
                <a:ln w="22225">
                  <a:solidFill>
                    <a:schemeClr val="accent2"/>
                  </a:solidFill>
                  <a:prstDash val="solid"/>
                </a:ln>
                <a:solidFill>
                  <a:schemeClr val="accent2">
                    <a:lumMod val="40000"/>
                    <a:lumOff val="60000"/>
                  </a:schemeClr>
                </a:solidFill>
                <a:latin typeface="Lato Black" panose="020F0502020204030203" pitchFamily="34" charset="77"/>
              </a:rPr>
              <a:t>1</a:t>
            </a:r>
            <a:endParaRPr lang="en-US" sz="5400" b="1" dirty="0">
              <a:ln w="22225">
                <a:solidFill>
                  <a:schemeClr val="accent2"/>
                </a:solidFill>
                <a:prstDash val="solid"/>
              </a:ln>
              <a:solidFill>
                <a:schemeClr val="accent2">
                  <a:lumMod val="40000"/>
                  <a:lumOff val="60000"/>
                </a:schemeClr>
              </a:solidFill>
              <a:latin typeface="Lato Black" panose="020F0502020204030203" pitchFamily="34" charset="77"/>
            </a:endParaRPr>
          </a:p>
        </p:txBody>
      </p:sp>
      <p:sp>
        <p:nvSpPr>
          <p:cNvPr id="11" name="TextBox 10">
            <a:extLst>
              <a:ext uri="{FF2B5EF4-FFF2-40B4-BE49-F238E27FC236}">
                <a16:creationId xmlns:a16="http://schemas.microsoft.com/office/drawing/2014/main" id="{E2081974-8EF7-2009-199B-CA80D9F929CF}"/>
              </a:ext>
            </a:extLst>
          </p:cNvPr>
          <p:cNvSpPr txBox="1"/>
          <p:nvPr/>
        </p:nvSpPr>
        <p:spPr>
          <a:xfrm>
            <a:off x="543263" y="4253606"/>
            <a:ext cx="8035962" cy="677585"/>
          </a:xfrm>
          <a:prstGeom prst="roundRect">
            <a:avLst>
              <a:gd name="adj" fmla="val 9377"/>
            </a:avLst>
          </a:prstGeom>
          <a:solidFill>
            <a:srgbClr val="AFABAB"/>
          </a:solidFill>
          <a:effectLst>
            <a:outerShdw blurRad="50800" dist="38100" dir="2700000" algn="tl" rotWithShape="0">
              <a:prstClr val="black">
                <a:alpha val="40000"/>
              </a:prstClr>
            </a:outerShdw>
          </a:effectLst>
        </p:spPr>
        <p:txBody>
          <a:bodyPr wrap="square" rtlCol="0">
            <a:spAutoFit/>
          </a:bodyPr>
          <a:lstStyle/>
          <a:p>
            <a:pPr algn="ctr"/>
            <a:r>
              <a:rPr lang="en-US" sz="3600" b="1" dirty="0">
                <a:solidFill>
                  <a:schemeClr val="accent4">
                    <a:lumMod val="60000"/>
                    <a:lumOff val="40000"/>
                  </a:schemeClr>
                </a:solidFill>
                <a:latin typeface="Avenir Next" panose="020B0503020202020204" pitchFamily="34" charset="0"/>
              </a:rPr>
              <a:t>Move</a:t>
            </a:r>
            <a:r>
              <a:rPr lang="en-US" sz="3600" dirty="0">
                <a:solidFill>
                  <a:schemeClr val="bg1"/>
                </a:solidFill>
                <a:latin typeface="Avenir Next" panose="020B0503020202020204" pitchFamily="34" charset="0"/>
              </a:rPr>
              <a:t> </a:t>
            </a:r>
            <a:r>
              <a:rPr lang="en-US" sz="3600" dirty="0">
                <a:latin typeface="Avenir Next" panose="020B0503020202020204" pitchFamily="34" charset="0"/>
              </a:rPr>
              <a:t>the mapping locations</a:t>
            </a:r>
          </a:p>
        </p:txBody>
      </p:sp>
      <p:sp>
        <p:nvSpPr>
          <p:cNvPr id="12" name="TextBox 11">
            <a:extLst>
              <a:ext uri="{FF2B5EF4-FFF2-40B4-BE49-F238E27FC236}">
                <a16:creationId xmlns:a16="http://schemas.microsoft.com/office/drawing/2014/main" id="{17F373EF-39C7-A8C9-0FDE-2DF040134D2B}"/>
              </a:ext>
            </a:extLst>
          </p:cNvPr>
          <p:cNvSpPr txBox="1"/>
          <p:nvPr/>
        </p:nvSpPr>
        <p:spPr>
          <a:xfrm>
            <a:off x="473337" y="3745774"/>
            <a:ext cx="591670" cy="1015663"/>
          </a:xfrm>
          <a:prstGeom prst="rect">
            <a:avLst/>
          </a:prstGeom>
          <a:noFill/>
        </p:spPr>
        <p:txBody>
          <a:bodyPr wrap="square" rtlCol="0">
            <a:spAutoFit/>
          </a:bodyPr>
          <a:lstStyle/>
          <a:p>
            <a:r>
              <a:rPr lang="en-US" sz="6000" b="1" dirty="0">
                <a:ln w="22225">
                  <a:solidFill>
                    <a:schemeClr val="accent2"/>
                  </a:solidFill>
                  <a:prstDash val="solid"/>
                </a:ln>
                <a:solidFill>
                  <a:schemeClr val="accent2">
                    <a:lumMod val="40000"/>
                    <a:lumOff val="60000"/>
                  </a:schemeClr>
                </a:solidFill>
                <a:latin typeface="Lato Black" panose="020F0502020204030203" pitchFamily="34" charset="77"/>
              </a:rPr>
              <a:t>2</a:t>
            </a:r>
            <a:endParaRPr lang="en-US" sz="5400" b="1" dirty="0">
              <a:ln w="22225">
                <a:solidFill>
                  <a:schemeClr val="accent2"/>
                </a:solidFill>
                <a:prstDash val="solid"/>
              </a:ln>
              <a:solidFill>
                <a:schemeClr val="accent2">
                  <a:lumMod val="40000"/>
                  <a:lumOff val="60000"/>
                </a:schemeClr>
              </a:solidFill>
              <a:latin typeface="Lato Black" panose="020F0502020204030203" pitchFamily="34" charset="77"/>
            </a:endParaRPr>
          </a:p>
        </p:txBody>
      </p:sp>
      <p:sp>
        <p:nvSpPr>
          <p:cNvPr id="4" name="Title 3">
            <a:extLst>
              <a:ext uri="{FF2B5EF4-FFF2-40B4-BE49-F238E27FC236}">
                <a16:creationId xmlns:a16="http://schemas.microsoft.com/office/drawing/2014/main" id="{531A01EE-AFF8-DEFC-1A00-F44B0EA8C55B}"/>
              </a:ext>
            </a:extLst>
          </p:cNvPr>
          <p:cNvSpPr>
            <a:spLocks noGrp="1"/>
          </p:cNvSpPr>
          <p:nvPr>
            <p:ph type="title"/>
          </p:nvPr>
        </p:nvSpPr>
        <p:spPr/>
        <p:txBody>
          <a:bodyPr/>
          <a:lstStyle/>
          <a:p>
            <a:r>
              <a:rPr lang="en-US" sz="3400" dirty="0">
                <a:latin typeface="Avenir Next" panose="020B0503020202020204" pitchFamily="34" charset="0"/>
              </a:rPr>
              <a:t>Existing Solutions for Remapping Reads</a:t>
            </a:r>
            <a:endParaRPr lang="en-CH" sz="3400" dirty="0"/>
          </a:p>
        </p:txBody>
      </p:sp>
      <p:sp>
        <p:nvSpPr>
          <p:cNvPr id="2" name="TextBox 1">
            <a:extLst>
              <a:ext uri="{FF2B5EF4-FFF2-40B4-BE49-F238E27FC236}">
                <a16:creationId xmlns:a16="http://schemas.microsoft.com/office/drawing/2014/main" id="{93D5D5AC-5212-482B-15B1-B34A5A20102F}"/>
              </a:ext>
            </a:extLst>
          </p:cNvPr>
          <p:cNvSpPr txBox="1"/>
          <p:nvPr/>
        </p:nvSpPr>
        <p:spPr>
          <a:xfrm>
            <a:off x="364763" y="3928905"/>
            <a:ext cx="8410073" cy="1317853"/>
          </a:xfrm>
          <a:prstGeom prst="roundRect">
            <a:avLst>
              <a:gd name="adj" fmla="val 4777"/>
            </a:avLst>
          </a:prstGeom>
          <a:solidFill>
            <a:srgbClr val="FFFFFF">
              <a:alpha val="80392"/>
            </a:srgbClr>
          </a:solidFill>
          <a:ln w="57150">
            <a:solidFill>
              <a:srgbClr val="FFFFFF">
                <a:alpha val="76863"/>
              </a:srgbClr>
            </a:solidFill>
          </a:ln>
        </p:spPr>
        <p:txBody>
          <a:bodyPr wrap="square" rtlCol="0" anchor="ctr" anchorCtr="0">
            <a:noAutofit/>
          </a:bodyPr>
          <a:lstStyle/>
          <a:p>
            <a:pPr lvl="0" algn="ctr" defTabSz="457200">
              <a:lnSpc>
                <a:spcPct val="110000"/>
              </a:lnSpc>
              <a:spcAft>
                <a:spcPts val="300"/>
              </a:spcAft>
              <a:defRPr/>
            </a:pPr>
            <a:endParaRPr kumimoji="0" lang="en-US" sz="2800" b="1" i="0" u="none" strike="noStrike" kern="1200" cap="none" spc="0" normalizeH="0" baseline="0" noProof="0" dirty="0">
              <a:ln>
                <a:noFill/>
              </a:ln>
              <a:solidFill>
                <a:schemeClr val="accent6">
                  <a:lumMod val="75000"/>
                </a:schemeClr>
              </a:solidFill>
              <a:effectLst/>
              <a:uLnTx/>
              <a:uFillTx/>
              <a:latin typeface="Avenir Next" panose="020B050302020202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881555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Mapping Reads from Scratch</a:t>
            </a:r>
            <a:endParaRPr lang="en-US" b="1" dirty="0">
              <a:latin typeface="Avenir Next" panose="020B0503020202020204" pitchFamily="34" charset="0"/>
            </a:endParaRPr>
          </a:p>
        </p:txBody>
      </p:sp>
      <p:sp>
        <p:nvSpPr>
          <p:cNvPr id="25" name="Rectangle 24">
            <a:extLst>
              <a:ext uri="{FF2B5EF4-FFF2-40B4-BE49-F238E27FC236}">
                <a16:creationId xmlns:a16="http://schemas.microsoft.com/office/drawing/2014/main" id="{045E1C12-214E-89C3-2397-2DF6AE7C689D}"/>
              </a:ext>
            </a:extLst>
          </p:cNvPr>
          <p:cNvSpPr/>
          <p:nvPr/>
        </p:nvSpPr>
        <p:spPr>
          <a:xfrm>
            <a:off x="2583797" y="180556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13" name="Rectangle 12">
            <a:extLst>
              <a:ext uri="{FF2B5EF4-FFF2-40B4-BE49-F238E27FC236}">
                <a16:creationId xmlns:a16="http://schemas.microsoft.com/office/drawing/2014/main" id="{9DDE10A8-BA66-297A-753D-49B5ED397D5F}"/>
              </a:ext>
            </a:extLst>
          </p:cNvPr>
          <p:cNvSpPr/>
          <p:nvPr/>
        </p:nvSpPr>
        <p:spPr>
          <a:xfrm>
            <a:off x="0" y="5684547"/>
            <a:ext cx="9144000" cy="5664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800" b="1" dirty="0">
              <a:solidFill>
                <a:schemeClr val="tx1"/>
              </a:solidFill>
              <a:latin typeface="Avenir Next" panose="020B0503020202020204" pitchFamily="34" charset="0"/>
            </a:endParaRPr>
          </a:p>
          <a:p>
            <a:pPr algn="ctr"/>
            <a:r>
              <a:rPr lang="en-CH" sz="2800" b="1" dirty="0">
                <a:solidFill>
                  <a:srgbClr val="C00000"/>
                </a:solidFill>
                <a:latin typeface="Avenir Next" panose="020B0503020202020204" pitchFamily="34" charset="0"/>
              </a:rPr>
              <a:t>Significant computation overhead</a:t>
            </a:r>
          </a:p>
          <a:p>
            <a:pPr algn="ctr"/>
            <a:r>
              <a:rPr lang="en-CH" sz="2800" b="1" dirty="0">
                <a:solidFill>
                  <a:schemeClr val="tx1"/>
                </a:solidFill>
                <a:latin typeface="Avenir Next" panose="020B0503020202020204" pitchFamily="34" charset="0"/>
              </a:rPr>
              <a:t> </a:t>
            </a:r>
          </a:p>
        </p:txBody>
      </p:sp>
      <p:sp>
        <p:nvSpPr>
          <p:cNvPr id="16" name="Rectangle 15">
            <a:extLst>
              <a:ext uri="{FF2B5EF4-FFF2-40B4-BE49-F238E27FC236}">
                <a16:creationId xmlns:a16="http://schemas.microsoft.com/office/drawing/2014/main" id="{31665DA3-45B4-A0D2-BDC4-D3FE1A847A51}"/>
              </a:ext>
            </a:extLst>
          </p:cNvPr>
          <p:cNvSpPr/>
          <p:nvPr/>
        </p:nvSpPr>
        <p:spPr>
          <a:xfrm>
            <a:off x="16590" y="4996580"/>
            <a:ext cx="9144000" cy="5664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800" b="1" dirty="0">
              <a:solidFill>
                <a:schemeClr val="tx1"/>
              </a:solidFill>
              <a:latin typeface="Avenir Next" panose="020B0503020202020204" pitchFamily="34" charset="0"/>
            </a:endParaRPr>
          </a:p>
          <a:p>
            <a:pPr algn="ctr"/>
            <a:r>
              <a:rPr lang="en-CH" sz="2800" b="1" dirty="0">
                <a:solidFill>
                  <a:srgbClr val="629B3C"/>
                </a:solidFill>
                <a:latin typeface="Avenir Next" panose="020B0503020202020204" pitchFamily="34" charset="0"/>
              </a:rPr>
              <a:t>Accurate mapping</a:t>
            </a:r>
          </a:p>
          <a:p>
            <a:pPr algn="ctr"/>
            <a:r>
              <a:rPr lang="en-CH" sz="2800" b="1" dirty="0">
                <a:solidFill>
                  <a:schemeClr val="tx1"/>
                </a:solidFill>
                <a:latin typeface="Avenir Next" panose="020B0503020202020204" pitchFamily="34" charset="0"/>
              </a:rPr>
              <a:t> </a:t>
            </a:r>
          </a:p>
        </p:txBody>
      </p:sp>
      <p:sp>
        <p:nvSpPr>
          <p:cNvPr id="18" name="TextBox 17">
            <a:extLst>
              <a:ext uri="{FF2B5EF4-FFF2-40B4-BE49-F238E27FC236}">
                <a16:creationId xmlns:a16="http://schemas.microsoft.com/office/drawing/2014/main" id="{2B6DA2DD-E773-06D2-DCDB-F1138393A718}"/>
              </a:ext>
            </a:extLst>
          </p:cNvPr>
          <p:cNvSpPr txBox="1"/>
          <p:nvPr/>
        </p:nvSpPr>
        <p:spPr>
          <a:xfrm>
            <a:off x="543121" y="4725806"/>
            <a:ext cx="933335" cy="1107996"/>
          </a:xfrm>
          <a:prstGeom prst="rect">
            <a:avLst/>
          </a:prstGeom>
          <a:noFill/>
        </p:spPr>
        <p:txBody>
          <a:bodyPr wrap="square">
            <a:spAutoFit/>
          </a:bodyPr>
          <a:lstStyle/>
          <a:p>
            <a:r>
              <a:rPr lang="en-CH" sz="6600" b="1" i="0" u="none" strike="noStrike" dirty="0">
                <a:solidFill>
                  <a:srgbClr val="629B3C"/>
                </a:solidFill>
                <a:effectLst/>
                <a:latin typeface="arial" panose="020B0604020202020204" pitchFamily="34" charset="0"/>
              </a:rPr>
              <a:t>✓</a:t>
            </a:r>
            <a:endParaRPr lang="en-CH" sz="7200" dirty="0">
              <a:solidFill>
                <a:srgbClr val="629B3C"/>
              </a:solidFill>
            </a:endParaRPr>
          </a:p>
        </p:txBody>
      </p:sp>
      <p:pic>
        <p:nvPicPr>
          <p:cNvPr id="21" name="Graphic 20" descr="Close">
            <a:extLst>
              <a:ext uri="{FF2B5EF4-FFF2-40B4-BE49-F238E27FC236}">
                <a16:creationId xmlns:a16="http://schemas.microsoft.com/office/drawing/2014/main" id="{BCDB24CA-5720-FC64-6736-75A06E8A1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6314" y="5633270"/>
            <a:ext cx="670300" cy="670300"/>
          </a:xfrm>
          <a:prstGeom prst="rect">
            <a:avLst/>
          </a:prstGeom>
        </p:spPr>
      </p:pic>
      <p:grpSp>
        <p:nvGrpSpPr>
          <p:cNvPr id="68" name="Group 67">
            <a:extLst>
              <a:ext uri="{FF2B5EF4-FFF2-40B4-BE49-F238E27FC236}">
                <a16:creationId xmlns:a16="http://schemas.microsoft.com/office/drawing/2014/main" id="{1A4CE9CE-0EE1-D1D9-0CED-B05D72BA714F}"/>
              </a:ext>
            </a:extLst>
          </p:cNvPr>
          <p:cNvGrpSpPr/>
          <p:nvPr/>
        </p:nvGrpSpPr>
        <p:grpSpPr>
          <a:xfrm>
            <a:off x="3578474" y="2968007"/>
            <a:ext cx="3049063" cy="593911"/>
            <a:chOff x="3578474" y="2968007"/>
            <a:chExt cx="3049063" cy="593911"/>
          </a:xfrm>
        </p:grpSpPr>
        <p:sp>
          <p:nvSpPr>
            <p:cNvPr id="12" name="Rounded Rectangle 11">
              <a:extLst>
                <a:ext uri="{FF2B5EF4-FFF2-40B4-BE49-F238E27FC236}">
                  <a16:creationId xmlns:a16="http://schemas.microsoft.com/office/drawing/2014/main" id="{0CDFD2BE-2E8A-AFDB-797A-C1BEF167F197}"/>
                </a:ext>
              </a:extLst>
            </p:cNvPr>
            <p:cNvSpPr/>
            <p:nvPr/>
          </p:nvSpPr>
          <p:spPr>
            <a:xfrm>
              <a:off x="3578474" y="2968007"/>
              <a:ext cx="3023515" cy="593911"/>
            </a:xfrm>
            <a:prstGeom prst="roundRect">
              <a:avLst>
                <a:gd name="adj" fmla="val 7116"/>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2200" b="1" dirty="0">
                  <a:solidFill>
                    <a:schemeClr val="tx1"/>
                  </a:solidFill>
                  <a:latin typeface="Avenir Next" panose="020B0503020202020204" pitchFamily="34" charset="0"/>
                </a:rPr>
                <a:t>Read Mapping</a:t>
              </a:r>
            </a:p>
          </p:txBody>
        </p:sp>
        <p:pic>
          <p:nvPicPr>
            <p:cNvPr id="29" name="Graphic 28" descr="Gears">
              <a:extLst>
                <a:ext uri="{FF2B5EF4-FFF2-40B4-BE49-F238E27FC236}">
                  <a16:creationId xmlns:a16="http://schemas.microsoft.com/office/drawing/2014/main" id="{46A0978E-89FD-496A-D32F-03D3D18300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59408" y="2976551"/>
              <a:ext cx="568129" cy="568129"/>
            </a:xfrm>
            <a:prstGeom prst="rect">
              <a:avLst/>
            </a:prstGeom>
          </p:spPr>
        </p:pic>
      </p:grpSp>
      <p:sp>
        <p:nvSpPr>
          <p:cNvPr id="30" name="Rounded Rectangle 29">
            <a:extLst>
              <a:ext uri="{FF2B5EF4-FFF2-40B4-BE49-F238E27FC236}">
                <a16:creationId xmlns:a16="http://schemas.microsoft.com/office/drawing/2014/main" id="{BB86E68A-DEA7-E958-A413-5978D3842444}"/>
              </a:ext>
            </a:extLst>
          </p:cNvPr>
          <p:cNvSpPr/>
          <p:nvPr/>
        </p:nvSpPr>
        <p:spPr>
          <a:xfrm>
            <a:off x="534377" y="2803010"/>
            <a:ext cx="1779043" cy="923904"/>
          </a:xfrm>
          <a:prstGeom prst="roundRect">
            <a:avLst>
              <a:gd name="adj" fmla="val 7116"/>
            </a:avLst>
          </a:prstGeom>
          <a:solidFill>
            <a:srgbClr val="EAECEF"/>
          </a:solidFill>
          <a:ln w="38100">
            <a:solidFill>
              <a:srgbClr val="AE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H" sz="2200" b="1" dirty="0">
                <a:solidFill>
                  <a:schemeClr val="tx1"/>
                </a:solidFill>
                <a:latin typeface="Avenir Next" panose="020B0503020202020204" pitchFamily="34" charset="0"/>
              </a:rPr>
              <a:t>Unmapped Reads</a:t>
            </a:r>
            <a:endParaRPr lang="en-CH" sz="2200" b="1" dirty="0">
              <a:solidFill>
                <a:schemeClr val="accent5"/>
              </a:solidFill>
              <a:latin typeface="Avenir Next" panose="020B0503020202020204" pitchFamily="34" charset="0"/>
            </a:endParaRPr>
          </a:p>
        </p:txBody>
      </p:sp>
      <p:cxnSp>
        <p:nvCxnSpPr>
          <p:cNvPr id="3" name="Straight Arrow Connector 2">
            <a:extLst>
              <a:ext uri="{FF2B5EF4-FFF2-40B4-BE49-F238E27FC236}">
                <a16:creationId xmlns:a16="http://schemas.microsoft.com/office/drawing/2014/main" id="{F7886331-0BB9-5DD2-E114-220916902131}"/>
              </a:ext>
            </a:extLst>
          </p:cNvPr>
          <p:cNvCxnSpPr>
            <a:cxnSpLocks/>
            <a:endCxn id="12" idx="0"/>
          </p:cNvCxnSpPr>
          <p:nvPr/>
        </p:nvCxnSpPr>
        <p:spPr>
          <a:xfrm>
            <a:off x="5090232" y="2422332"/>
            <a:ext cx="0" cy="545675"/>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E2F3C5-ABB1-DA55-2B97-C676BD5B69C0}"/>
              </a:ext>
            </a:extLst>
          </p:cNvPr>
          <p:cNvCxnSpPr>
            <a:cxnSpLocks/>
            <a:stCxn id="30" idx="3"/>
            <a:endCxn id="12" idx="1"/>
          </p:cNvCxnSpPr>
          <p:nvPr/>
        </p:nvCxnSpPr>
        <p:spPr>
          <a:xfrm>
            <a:off x="2313420" y="3264962"/>
            <a:ext cx="1265054" cy="1"/>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F8C39FB-C854-D87C-7A5C-CC3F2563AC72}"/>
              </a:ext>
            </a:extLst>
          </p:cNvPr>
          <p:cNvCxnSpPr>
            <a:cxnSpLocks/>
          </p:cNvCxnSpPr>
          <p:nvPr/>
        </p:nvCxnSpPr>
        <p:spPr>
          <a:xfrm>
            <a:off x="5090231" y="3561918"/>
            <a:ext cx="0" cy="571788"/>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5170B0A-1A41-F1D4-B7C9-3335F895F352}"/>
              </a:ext>
            </a:extLst>
          </p:cNvPr>
          <p:cNvPicPr>
            <a:picLocks noChangeAspect="1"/>
          </p:cNvPicPr>
          <p:nvPr/>
        </p:nvPicPr>
        <p:blipFill rotWithShape="1">
          <a:blip r:embed="rId8"/>
          <a:srcRect l="1086" t="12624" b="50297"/>
          <a:stretch/>
        </p:blipFill>
        <p:spPr>
          <a:xfrm>
            <a:off x="483621" y="879073"/>
            <a:ext cx="8176758" cy="841637"/>
          </a:xfrm>
          <a:prstGeom prst="rect">
            <a:avLst/>
          </a:prstGeom>
        </p:spPr>
      </p:pic>
      <p:pic>
        <p:nvPicPr>
          <p:cNvPr id="5" name="Picture 4">
            <a:extLst>
              <a:ext uri="{FF2B5EF4-FFF2-40B4-BE49-F238E27FC236}">
                <a16:creationId xmlns:a16="http://schemas.microsoft.com/office/drawing/2014/main" id="{B66E17E8-A0F4-E5E0-F3D4-69A18C17F65F}"/>
              </a:ext>
            </a:extLst>
          </p:cNvPr>
          <p:cNvPicPr>
            <a:picLocks noChangeAspect="1"/>
          </p:cNvPicPr>
          <p:nvPr/>
        </p:nvPicPr>
        <p:blipFill rotWithShape="1">
          <a:blip r:embed="rId8"/>
          <a:srcRect l="1086" t="77923" b="10934"/>
          <a:stretch/>
        </p:blipFill>
        <p:spPr>
          <a:xfrm>
            <a:off x="483621" y="4133706"/>
            <a:ext cx="8176758" cy="252936"/>
          </a:xfrm>
          <a:prstGeom prst="rect">
            <a:avLst/>
          </a:prstGeom>
        </p:spPr>
      </p:pic>
      <p:sp>
        <p:nvSpPr>
          <p:cNvPr id="23" name="Rectangle 22">
            <a:extLst>
              <a:ext uri="{FF2B5EF4-FFF2-40B4-BE49-F238E27FC236}">
                <a16:creationId xmlns:a16="http://schemas.microsoft.com/office/drawing/2014/main" id="{135D6299-D9FB-E47B-0661-1203ECC3D0EB}"/>
              </a:ext>
            </a:extLst>
          </p:cNvPr>
          <p:cNvSpPr/>
          <p:nvPr/>
        </p:nvSpPr>
        <p:spPr>
          <a:xfrm>
            <a:off x="3246834" y="1927080"/>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2" name="Rectangle 31">
            <a:extLst>
              <a:ext uri="{FF2B5EF4-FFF2-40B4-BE49-F238E27FC236}">
                <a16:creationId xmlns:a16="http://schemas.microsoft.com/office/drawing/2014/main" id="{DC778F3F-909F-2B02-B4B3-6DE0A2E0FB9B}"/>
              </a:ext>
            </a:extLst>
          </p:cNvPr>
          <p:cNvSpPr/>
          <p:nvPr/>
        </p:nvSpPr>
        <p:spPr>
          <a:xfrm>
            <a:off x="3479239" y="180722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3" name="Rectangle 32">
            <a:extLst>
              <a:ext uri="{FF2B5EF4-FFF2-40B4-BE49-F238E27FC236}">
                <a16:creationId xmlns:a16="http://schemas.microsoft.com/office/drawing/2014/main" id="{F8DB85C4-D6AD-947C-EDB1-D49950A8ECAB}"/>
              </a:ext>
            </a:extLst>
          </p:cNvPr>
          <p:cNvSpPr/>
          <p:nvPr/>
        </p:nvSpPr>
        <p:spPr>
          <a:xfrm>
            <a:off x="4057732" y="1881361"/>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5" name="Rectangle 34">
            <a:extLst>
              <a:ext uri="{FF2B5EF4-FFF2-40B4-BE49-F238E27FC236}">
                <a16:creationId xmlns:a16="http://schemas.microsoft.com/office/drawing/2014/main" id="{3E2BFB35-63A4-541B-E79B-2FD68A70E36E}"/>
              </a:ext>
            </a:extLst>
          </p:cNvPr>
          <p:cNvSpPr/>
          <p:nvPr/>
        </p:nvSpPr>
        <p:spPr>
          <a:xfrm>
            <a:off x="4572000" y="178270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6" name="Rectangle 35">
            <a:extLst>
              <a:ext uri="{FF2B5EF4-FFF2-40B4-BE49-F238E27FC236}">
                <a16:creationId xmlns:a16="http://schemas.microsoft.com/office/drawing/2014/main" id="{AB0CEFC1-7EA9-42C5-C9D9-57BCAF5BA533}"/>
              </a:ext>
            </a:extLst>
          </p:cNvPr>
          <p:cNvSpPr/>
          <p:nvPr/>
        </p:nvSpPr>
        <p:spPr>
          <a:xfrm>
            <a:off x="4856059" y="1914448"/>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8" name="Rectangle 37">
            <a:extLst>
              <a:ext uri="{FF2B5EF4-FFF2-40B4-BE49-F238E27FC236}">
                <a16:creationId xmlns:a16="http://schemas.microsoft.com/office/drawing/2014/main" id="{E869582B-179D-176B-4F2F-2E341E2492C5}"/>
              </a:ext>
            </a:extLst>
          </p:cNvPr>
          <p:cNvSpPr/>
          <p:nvPr/>
        </p:nvSpPr>
        <p:spPr>
          <a:xfrm>
            <a:off x="5225094" y="1781040"/>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39" name="Rectangle 38">
            <a:extLst>
              <a:ext uri="{FF2B5EF4-FFF2-40B4-BE49-F238E27FC236}">
                <a16:creationId xmlns:a16="http://schemas.microsoft.com/office/drawing/2014/main" id="{B69BB320-1E4A-8714-3600-06F50E995837}"/>
              </a:ext>
            </a:extLst>
          </p:cNvPr>
          <p:cNvSpPr/>
          <p:nvPr/>
        </p:nvSpPr>
        <p:spPr>
          <a:xfrm>
            <a:off x="5619739" y="196016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0" name="Rectangle 39">
            <a:extLst>
              <a:ext uri="{FF2B5EF4-FFF2-40B4-BE49-F238E27FC236}">
                <a16:creationId xmlns:a16="http://schemas.microsoft.com/office/drawing/2014/main" id="{9A277E53-ED3A-0B2C-3155-17DBACAFE19D}"/>
              </a:ext>
            </a:extLst>
          </p:cNvPr>
          <p:cNvSpPr/>
          <p:nvPr/>
        </p:nvSpPr>
        <p:spPr>
          <a:xfrm>
            <a:off x="6047382" y="180722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1" name="Rectangle 40">
            <a:extLst>
              <a:ext uri="{FF2B5EF4-FFF2-40B4-BE49-F238E27FC236}">
                <a16:creationId xmlns:a16="http://schemas.microsoft.com/office/drawing/2014/main" id="{44797637-B9CF-DE43-04AB-E9E4E1F4E154}"/>
              </a:ext>
            </a:extLst>
          </p:cNvPr>
          <p:cNvSpPr/>
          <p:nvPr/>
        </p:nvSpPr>
        <p:spPr>
          <a:xfrm>
            <a:off x="6487051" y="193730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2" name="Rectangle 41">
            <a:extLst>
              <a:ext uri="{FF2B5EF4-FFF2-40B4-BE49-F238E27FC236}">
                <a16:creationId xmlns:a16="http://schemas.microsoft.com/office/drawing/2014/main" id="{58C70F84-23E5-A7E7-2EA2-F8C0F2BA5DA9}"/>
              </a:ext>
            </a:extLst>
          </p:cNvPr>
          <p:cNvSpPr/>
          <p:nvPr/>
        </p:nvSpPr>
        <p:spPr>
          <a:xfrm>
            <a:off x="6869670" y="1810505"/>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3" name="Rectangle 42">
            <a:extLst>
              <a:ext uri="{FF2B5EF4-FFF2-40B4-BE49-F238E27FC236}">
                <a16:creationId xmlns:a16="http://schemas.microsoft.com/office/drawing/2014/main" id="{5D5DDF13-EEA8-3F85-2DBB-F511CFF80AE6}"/>
              </a:ext>
            </a:extLst>
          </p:cNvPr>
          <p:cNvSpPr/>
          <p:nvPr/>
        </p:nvSpPr>
        <p:spPr>
          <a:xfrm>
            <a:off x="7472123" y="1799246"/>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44" name="Rounded Rectangle 43">
            <a:extLst>
              <a:ext uri="{FF2B5EF4-FFF2-40B4-BE49-F238E27FC236}">
                <a16:creationId xmlns:a16="http://schemas.microsoft.com/office/drawing/2014/main" id="{EF9DF462-2EA2-3861-AF6C-C311D092C81B}"/>
              </a:ext>
            </a:extLst>
          </p:cNvPr>
          <p:cNvSpPr/>
          <p:nvPr/>
        </p:nvSpPr>
        <p:spPr>
          <a:xfrm>
            <a:off x="2432043" y="1733619"/>
            <a:ext cx="5625538" cy="665893"/>
          </a:xfrm>
          <a:prstGeom prst="roundRect">
            <a:avLst>
              <a:gd name="adj" fmla="val 7116"/>
            </a:avLst>
          </a:prstGeom>
          <a:noFill/>
          <a:ln w="38100">
            <a:solidFill>
              <a:srgbClr val="AEB5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b="1" dirty="0">
              <a:solidFill>
                <a:schemeClr val="accent5"/>
              </a:solidFill>
              <a:latin typeface="Avenir Next" panose="020B0503020202020204" pitchFamily="34" charset="0"/>
            </a:endParaRPr>
          </a:p>
        </p:txBody>
      </p:sp>
      <p:sp>
        <p:nvSpPr>
          <p:cNvPr id="46" name="TextBox 45">
            <a:extLst>
              <a:ext uri="{FF2B5EF4-FFF2-40B4-BE49-F238E27FC236}">
                <a16:creationId xmlns:a16="http://schemas.microsoft.com/office/drawing/2014/main" id="{2FA8FE0F-F913-67BC-AB58-ACCFACEC9E5B}"/>
              </a:ext>
            </a:extLst>
          </p:cNvPr>
          <p:cNvSpPr txBox="1"/>
          <p:nvPr/>
        </p:nvSpPr>
        <p:spPr>
          <a:xfrm>
            <a:off x="4146781" y="2022052"/>
            <a:ext cx="1858223" cy="369332"/>
          </a:xfrm>
          <a:prstGeom prst="rect">
            <a:avLst/>
          </a:prstGeom>
          <a:noFill/>
        </p:spPr>
        <p:txBody>
          <a:bodyPr wrap="square">
            <a:spAutoFit/>
          </a:bodyPr>
          <a:lstStyle/>
          <a:p>
            <a:pPr algn="ctr"/>
            <a:r>
              <a:rPr lang="en-CH" sz="1800" b="1" dirty="0">
                <a:solidFill>
                  <a:schemeClr val="tx1"/>
                </a:solidFill>
                <a:latin typeface="Avenir Next" panose="020B0503020202020204" pitchFamily="34" charset="0"/>
              </a:rPr>
              <a:t>Mapped Reads</a:t>
            </a:r>
            <a:endParaRPr lang="en-CH" sz="1800" b="1" dirty="0">
              <a:solidFill>
                <a:schemeClr val="accent5"/>
              </a:solidFill>
              <a:latin typeface="Avenir Next" panose="020B0503020202020204" pitchFamily="34" charset="0"/>
            </a:endParaRPr>
          </a:p>
        </p:txBody>
      </p:sp>
      <p:grpSp>
        <p:nvGrpSpPr>
          <p:cNvPr id="69" name="Group 68">
            <a:extLst>
              <a:ext uri="{FF2B5EF4-FFF2-40B4-BE49-F238E27FC236}">
                <a16:creationId xmlns:a16="http://schemas.microsoft.com/office/drawing/2014/main" id="{847810B9-5B3C-80AC-CC26-AB9AF933B711}"/>
              </a:ext>
            </a:extLst>
          </p:cNvPr>
          <p:cNvGrpSpPr/>
          <p:nvPr/>
        </p:nvGrpSpPr>
        <p:grpSpPr>
          <a:xfrm>
            <a:off x="2505083" y="4422135"/>
            <a:ext cx="5552498" cy="286731"/>
            <a:chOff x="2505083" y="4422135"/>
            <a:chExt cx="5552498" cy="286731"/>
          </a:xfrm>
        </p:grpSpPr>
        <p:sp>
          <p:nvSpPr>
            <p:cNvPr id="53" name="Rectangle 52">
              <a:extLst>
                <a:ext uri="{FF2B5EF4-FFF2-40B4-BE49-F238E27FC236}">
                  <a16:creationId xmlns:a16="http://schemas.microsoft.com/office/drawing/2014/main" id="{B5DD12B0-F636-6C94-8681-581DFE765923}"/>
                </a:ext>
              </a:extLst>
            </p:cNvPr>
            <p:cNvSpPr/>
            <p:nvPr/>
          </p:nvSpPr>
          <p:spPr>
            <a:xfrm>
              <a:off x="2625649" y="444665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4" name="Rectangle 53">
              <a:extLst>
                <a:ext uri="{FF2B5EF4-FFF2-40B4-BE49-F238E27FC236}">
                  <a16:creationId xmlns:a16="http://schemas.microsoft.com/office/drawing/2014/main" id="{B23E0BED-DE9D-925F-7216-0E428F1C932C}"/>
                </a:ext>
              </a:extLst>
            </p:cNvPr>
            <p:cNvSpPr/>
            <p:nvPr/>
          </p:nvSpPr>
          <p:spPr>
            <a:xfrm>
              <a:off x="3008270" y="4568175"/>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5" name="Rectangle 54">
              <a:extLst>
                <a:ext uri="{FF2B5EF4-FFF2-40B4-BE49-F238E27FC236}">
                  <a16:creationId xmlns:a16="http://schemas.microsoft.com/office/drawing/2014/main" id="{25FC15A3-7928-73FD-41FB-E7873316EA7C}"/>
                </a:ext>
              </a:extLst>
            </p:cNvPr>
            <p:cNvSpPr/>
            <p:nvPr/>
          </p:nvSpPr>
          <p:spPr>
            <a:xfrm>
              <a:off x="3447939" y="444832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6" name="Rectangle 55">
              <a:extLst>
                <a:ext uri="{FF2B5EF4-FFF2-40B4-BE49-F238E27FC236}">
                  <a16:creationId xmlns:a16="http://schemas.microsoft.com/office/drawing/2014/main" id="{13756BE0-09B9-C6FC-9121-12FEB3C0B581}"/>
                </a:ext>
              </a:extLst>
            </p:cNvPr>
            <p:cNvSpPr/>
            <p:nvPr/>
          </p:nvSpPr>
          <p:spPr>
            <a:xfrm>
              <a:off x="4026432" y="4522456"/>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7" name="Rectangle 56">
              <a:extLst>
                <a:ext uri="{FF2B5EF4-FFF2-40B4-BE49-F238E27FC236}">
                  <a16:creationId xmlns:a16="http://schemas.microsoft.com/office/drawing/2014/main" id="{AC5BCB7A-AF07-459C-FC76-13905107A1AF}"/>
                </a:ext>
              </a:extLst>
            </p:cNvPr>
            <p:cNvSpPr/>
            <p:nvPr/>
          </p:nvSpPr>
          <p:spPr>
            <a:xfrm>
              <a:off x="4540700" y="442379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8" name="Rectangle 57">
              <a:extLst>
                <a:ext uri="{FF2B5EF4-FFF2-40B4-BE49-F238E27FC236}">
                  <a16:creationId xmlns:a16="http://schemas.microsoft.com/office/drawing/2014/main" id="{45C7DD31-0043-DD55-A0DB-6FD181D647A7}"/>
                </a:ext>
              </a:extLst>
            </p:cNvPr>
            <p:cNvSpPr/>
            <p:nvPr/>
          </p:nvSpPr>
          <p:spPr>
            <a:xfrm>
              <a:off x="4824759" y="4555543"/>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59" name="Rectangle 58">
              <a:extLst>
                <a:ext uri="{FF2B5EF4-FFF2-40B4-BE49-F238E27FC236}">
                  <a16:creationId xmlns:a16="http://schemas.microsoft.com/office/drawing/2014/main" id="{21A7FEA2-4007-3244-34FD-F8A752870331}"/>
                </a:ext>
              </a:extLst>
            </p:cNvPr>
            <p:cNvSpPr/>
            <p:nvPr/>
          </p:nvSpPr>
          <p:spPr>
            <a:xfrm>
              <a:off x="5193794" y="4422135"/>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0" name="Rectangle 59">
              <a:extLst>
                <a:ext uri="{FF2B5EF4-FFF2-40B4-BE49-F238E27FC236}">
                  <a16:creationId xmlns:a16="http://schemas.microsoft.com/office/drawing/2014/main" id="{134D4DF3-1FCF-8DDE-0028-BC1900DDFDC6}"/>
                </a:ext>
              </a:extLst>
            </p:cNvPr>
            <p:cNvSpPr/>
            <p:nvPr/>
          </p:nvSpPr>
          <p:spPr>
            <a:xfrm>
              <a:off x="5454327" y="460126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1" name="Rectangle 60">
              <a:extLst>
                <a:ext uri="{FF2B5EF4-FFF2-40B4-BE49-F238E27FC236}">
                  <a16:creationId xmlns:a16="http://schemas.microsoft.com/office/drawing/2014/main" id="{6EDBA522-E609-4E67-8928-161D83B0D9F7}"/>
                </a:ext>
              </a:extLst>
            </p:cNvPr>
            <p:cNvSpPr/>
            <p:nvPr/>
          </p:nvSpPr>
          <p:spPr>
            <a:xfrm>
              <a:off x="6016082" y="444832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2" name="Rectangle 61">
              <a:extLst>
                <a:ext uri="{FF2B5EF4-FFF2-40B4-BE49-F238E27FC236}">
                  <a16:creationId xmlns:a16="http://schemas.microsoft.com/office/drawing/2014/main" id="{82E012B0-E290-04CE-73B2-3148ADE67294}"/>
                </a:ext>
              </a:extLst>
            </p:cNvPr>
            <p:cNvSpPr/>
            <p:nvPr/>
          </p:nvSpPr>
          <p:spPr>
            <a:xfrm>
              <a:off x="6455751" y="457840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3" name="Rectangle 62">
              <a:extLst>
                <a:ext uri="{FF2B5EF4-FFF2-40B4-BE49-F238E27FC236}">
                  <a16:creationId xmlns:a16="http://schemas.microsoft.com/office/drawing/2014/main" id="{5A4E4CC3-9CA9-5540-1E0E-DEE13EEEC7B0}"/>
                </a:ext>
              </a:extLst>
            </p:cNvPr>
            <p:cNvSpPr/>
            <p:nvPr/>
          </p:nvSpPr>
          <p:spPr>
            <a:xfrm>
              <a:off x="6838370" y="4451600"/>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4" name="Rectangle 63">
              <a:extLst>
                <a:ext uri="{FF2B5EF4-FFF2-40B4-BE49-F238E27FC236}">
                  <a16:creationId xmlns:a16="http://schemas.microsoft.com/office/drawing/2014/main" id="{F9B52DD8-ADF5-BA90-6C48-557FDA18B796}"/>
                </a:ext>
              </a:extLst>
            </p:cNvPr>
            <p:cNvSpPr/>
            <p:nvPr/>
          </p:nvSpPr>
          <p:spPr>
            <a:xfrm>
              <a:off x="7440823" y="4440341"/>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5" name="Rectangle 64">
              <a:extLst>
                <a:ext uri="{FF2B5EF4-FFF2-40B4-BE49-F238E27FC236}">
                  <a16:creationId xmlns:a16="http://schemas.microsoft.com/office/drawing/2014/main" id="{2567DCBE-CEFD-9FDC-79EE-F6B6392C7727}"/>
                </a:ext>
              </a:extLst>
            </p:cNvPr>
            <p:cNvSpPr/>
            <p:nvPr/>
          </p:nvSpPr>
          <p:spPr>
            <a:xfrm>
              <a:off x="7617912" y="4592423"/>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6" name="Rectangle 65">
              <a:extLst>
                <a:ext uri="{FF2B5EF4-FFF2-40B4-BE49-F238E27FC236}">
                  <a16:creationId xmlns:a16="http://schemas.microsoft.com/office/drawing/2014/main" id="{636290E2-7C86-299E-3151-9DBC692246D7}"/>
                </a:ext>
              </a:extLst>
            </p:cNvPr>
            <p:cNvSpPr/>
            <p:nvPr/>
          </p:nvSpPr>
          <p:spPr>
            <a:xfrm>
              <a:off x="3686065" y="4663147"/>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sp>
          <p:nvSpPr>
            <p:cNvPr id="67" name="Rectangle 66">
              <a:extLst>
                <a:ext uri="{FF2B5EF4-FFF2-40B4-BE49-F238E27FC236}">
                  <a16:creationId xmlns:a16="http://schemas.microsoft.com/office/drawing/2014/main" id="{AF846F8A-7CA5-F95C-E9CC-0000DB33D111}"/>
                </a:ext>
              </a:extLst>
            </p:cNvPr>
            <p:cNvSpPr/>
            <p:nvPr/>
          </p:nvSpPr>
          <p:spPr>
            <a:xfrm>
              <a:off x="2505083" y="4632352"/>
              <a:ext cx="439669" cy="45719"/>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CH" sz="1600" b="1" dirty="0">
                <a:solidFill>
                  <a:schemeClr val="accent1"/>
                </a:solidFill>
                <a:latin typeface="Corbel" panose="020B0503020204020204" pitchFamily="34" charset="0"/>
              </a:endParaRPr>
            </a:p>
          </p:txBody>
        </p:sp>
      </p:grpSp>
    </p:spTree>
    <p:custDataLst>
      <p:tags r:id="rId1"/>
    </p:custDataLst>
    <p:extLst>
      <p:ext uri="{BB962C8B-B14F-4D97-AF65-F5344CB8AC3E}">
        <p14:creationId xmlns:p14="http://schemas.microsoft.com/office/powerpoint/2010/main" val="364352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8" grpId="0"/>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Mapping Reads from Scratch</a:t>
            </a:r>
            <a:endParaRPr lang="en-US" b="1" dirty="0">
              <a:latin typeface="Avenir Next" panose="020B0503020202020204" pitchFamily="34" charset="0"/>
            </a:endParaRPr>
          </a:p>
        </p:txBody>
      </p:sp>
      <p:sp>
        <p:nvSpPr>
          <p:cNvPr id="20" name="Rounded Rectangle 19">
            <a:extLst>
              <a:ext uri="{FF2B5EF4-FFF2-40B4-BE49-F238E27FC236}">
                <a16:creationId xmlns:a16="http://schemas.microsoft.com/office/drawing/2014/main" id="{3CE93757-641F-CED5-A431-5EBE4FFED57A}"/>
              </a:ext>
            </a:extLst>
          </p:cNvPr>
          <p:cNvSpPr/>
          <p:nvPr/>
        </p:nvSpPr>
        <p:spPr>
          <a:xfrm>
            <a:off x="335535" y="974787"/>
            <a:ext cx="8561554" cy="1079300"/>
          </a:xfrm>
          <a:prstGeom prst="roundRect">
            <a:avLst>
              <a:gd name="adj" fmla="val 6884"/>
            </a:avLst>
          </a:prstGeom>
          <a:solidFill>
            <a:schemeClr val="accent1">
              <a:lumMod val="20000"/>
              <a:lumOff val="80000"/>
            </a:schemeClr>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venir Next" panose="020B0503020202020204" pitchFamily="34" charset="0"/>
              </a:rPr>
              <a:t>A large portion </a:t>
            </a:r>
            <a:r>
              <a:rPr lang="en-US" sz="3200" dirty="0">
                <a:solidFill>
                  <a:schemeClr val="tx1"/>
                </a:solidFill>
                <a:latin typeface="Avenir Next" panose="020B0503020202020204" pitchFamily="34" charset="0"/>
              </a:rPr>
              <a:t>of the reference genome </a:t>
            </a:r>
            <a:r>
              <a:rPr lang="en-US" sz="3200" b="1" dirty="0">
                <a:solidFill>
                  <a:srgbClr val="7030A0"/>
                </a:solidFill>
                <a:latin typeface="Avenir Next" panose="020B0503020202020204" pitchFamily="34" charset="0"/>
              </a:rPr>
              <a:t>remains unchanged (constant regions)</a:t>
            </a:r>
            <a:endParaRPr lang="en-US" sz="3200" dirty="0">
              <a:solidFill>
                <a:srgbClr val="7030A0"/>
              </a:solidFill>
              <a:latin typeface="Avenir Next" panose="020B0503020202020204" pitchFamily="34" charset="0"/>
            </a:endParaRPr>
          </a:p>
        </p:txBody>
      </p:sp>
      <p:graphicFrame>
        <p:nvGraphicFramePr>
          <p:cNvPr id="22" name="Chart 21">
            <a:extLst>
              <a:ext uri="{FF2B5EF4-FFF2-40B4-BE49-F238E27FC236}">
                <a16:creationId xmlns:a16="http://schemas.microsoft.com/office/drawing/2014/main" id="{797FA6CA-7F16-942C-70D7-D6EAC5BAD545}"/>
              </a:ext>
            </a:extLst>
          </p:cNvPr>
          <p:cNvGraphicFramePr/>
          <p:nvPr>
            <p:extLst>
              <p:ext uri="{D42A27DB-BD31-4B8C-83A1-F6EECF244321}">
                <p14:modId xmlns:p14="http://schemas.microsoft.com/office/powerpoint/2010/main" val="3527618562"/>
              </p:ext>
            </p:extLst>
          </p:nvPr>
        </p:nvGraphicFramePr>
        <p:xfrm>
          <a:off x="1524000" y="2337904"/>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E81C7772-4D85-C71E-2A36-0F6A5DAAD54E}"/>
              </a:ext>
            </a:extLst>
          </p:cNvPr>
          <p:cNvSpPr txBox="1"/>
          <p:nvPr/>
        </p:nvSpPr>
        <p:spPr>
          <a:xfrm>
            <a:off x="6379678" y="3134140"/>
            <a:ext cx="2300495" cy="825002"/>
          </a:xfrm>
          <a:prstGeom prst="roundRect">
            <a:avLst>
              <a:gd name="adj" fmla="val 6049"/>
            </a:avLst>
          </a:prstGeom>
          <a:solidFill>
            <a:schemeClr val="accent1">
              <a:lumMod val="20000"/>
              <a:lumOff val="80000"/>
            </a:schemeClr>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3600" b="1">
                <a:solidFill>
                  <a:schemeClr val="accent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solidFill>
                  <a:srgbClr val="C00000"/>
                </a:solidFill>
                <a:latin typeface="Avenir Next" panose="020B0503020202020204" pitchFamily="34" charset="0"/>
              </a:rPr>
              <a:t>12%</a:t>
            </a:r>
            <a:r>
              <a:rPr lang="en-US" sz="2000" b="0" dirty="0">
                <a:solidFill>
                  <a:schemeClr val="tx1"/>
                </a:solidFill>
                <a:latin typeface="Avenir Next" panose="020B0503020202020204" pitchFamily="34" charset="0"/>
              </a:rPr>
              <a:t> </a:t>
            </a:r>
          </a:p>
          <a:p>
            <a:r>
              <a:rPr lang="en-US" sz="2000" b="0" dirty="0">
                <a:solidFill>
                  <a:schemeClr val="tx1"/>
                </a:solidFill>
                <a:latin typeface="Avenir Next" panose="020B0503020202020204" pitchFamily="34" charset="0"/>
              </a:rPr>
              <a:t>Changed Content</a:t>
            </a:r>
            <a:endParaRPr lang="en-US" sz="2000" dirty="0">
              <a:solidFill>
                <a:srgbClr val="C00000"/>
              </a:solidFill>
              <a:latin typeface="Avenir Next" panose="020B0503020202020204" pitchFamily="34" charset="0"/>
            </a:endParaRPr>
          </a:p>
        </p:txBody>
      </p:sp>
      <p:sp>
        <p:nvSpPr>
          <p:cNvPr id="5" name="Oval 4">
            <a:extLst>
              <a:ext uri="{FF2B5EF4-FFF2-40B4-BE49-F238E27FC236}">
                <a16:creationId xmlns:a16="http://schemas.microsoft.com/office/drawing/2014/main" id="{BE7FEF8D-7F82-B616-7170-192A53E3499A}"/>
              </a:ext>
            </a:extLst>
          </p:cNvPr>
          <p:cNvSpPr>
            <a:spLocks noChangeAspect="1"/>
          </p:cNvSpPr>
          <p:nvPr/>
        </p:nvSpPr>
        <p:spPr>
          <a:xfrm>
            <a:off x="2671865" y="2472159"/>
            <a:ext cx="3793254" cy="3795489"/>
          </a:xfrm>
          <a:prstGeom prst="ellipse">
            <a:avLst/>
          </a:prstGeom>
          <a:solidFill>
            <a:srgbClr val="9DC3E7"/>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TextBox 5">
            <a:extLst>
              <a:ext uri="{FF2B5EF4-FFF2-40B4-BE49-F238E27FC236}">
                <a16:creationId xmlns:a16="http://schemas.microsoft.com/office/drawing/2014/main" id="{692F30E4-4B5B-D0CD-DAE8-5B4E4234A287}"/>
              </a:ext>
            </a:extLst>
          </p:cNvPr>
          <p:cNvSpPr txBox="1"/>
          <p:nvPr/>
        </p:nvSpPr>
        <p:spPr>
          <a:xfrm>
            <a:off x="1730123" y="2472159"/>
            <a:ext cx="2300495" cy="1538868"/>
          </a:xfrm>
          <a:prstGeom prst="roundRect">
            <a:avLst>
              <a:gd name="adj" fmla="val 6049"/>
            </a:avLst>
          </a:prstGeom>
          <a:solidFill>
            <a:schemeClr val="accent1">
              <a:lumMod val="20000"/>
              <a:lumOff val="80000"/>
            </a:schemeClr>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3600" b="1">
                <a:solidFill>
                  <a:schemeClr val="accent2"/>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b="0" dirty="0">
                <a:solidFill>
                  <a:schemeClr val="tx1"/>
                </a:solidFill>
                <a:latin typeface="Avenir Next" panose="020B0503020202020204" pitchFamily="34" charset="0"/>
              </a:rPr>
              <a:t>Entire Reference Genome</a:t>
            </a:r>
            <a:endParaRPr lang="en-US" sz="2000" b="0" dirty="0">
              <a:solidFill>
                <a:schemeClr val="tx1"/>
              </a:solidFill>
              <a:latin typeface="Avenir Next" panose="020B0503020202020204" pitchFamily="34" charset="0"/>
            </a:endParaRPr>
          </a:p>
        </p:txBody>
      </p:sp>
      <p:sp>
        <p:nvSpPr>
          <p:cNvPr id="3" name="Rounded Rectangle 2">
            <a:extLst>
              <a:ext uri="{FF2B5EF4-FFF2-40B4-BE49-F238E27FC236}">
                <a16:creationId xmlns:a16="http://schemas.microsoft.com/office/drawing/2014/main" id="{79F6E923-0702-FAFD-B1E9-299B2E0EBE6D}"/>
              </a:ext>
            </a:extLst>
          </p:cNvPr>
          <p:cNvSpPr/>
          <p:nvPr/>
        </p:nvSpPr>
        <p:spPr>
          <a:xfrm>
            <a:off x="189560" y="5097520"/>
            <a:ext cx="8561554" cy="1079300"/>
          </a:xfrm>
          <a:prstGeom prst="roundRect">
            <a:avLst>
              <a:gd name="adj" fmla="val 6884"/>
            </a:avLst>
          </a:prstGeom>
          <a:solidFill>
            <a:schemeClr val="accent1">
              <a:lumMod val="20000"/>
              <a:lumOff val="80000"/>
            </a:schemeClr>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Avenir Next" panose="020B0503020202020204" pitchFamily="34" charset="0"/>
              </a:rPr>
              <a:t>Identifying the differences </a:t>
            </a:r>
            <a:r>
              <a:rPr lang="en-US" sz="3000" dirty="0">
                <a:solidFill>
                  <a:schemeClr val="tx1"/>
                </a:solidFill>
                <a:latin typeface="Avenir Next" panose="020B0503020202020204" pitchFamily="34" charset="0"/>
              </a:rPr>
              <a:t>for reads in the constant regions is </a:t>
            </a:r>
            <a:r>
              <a:rPr lang="en-US" sz="3000" b="1" dirty="0">
                <a:solidFill>
                  <a:srgbClr val="C00000"/>
                </a:solidFill>
                <a:latin typeface="Avenir Next" panose="020B0503020202020204" pitchFamily="34" charset="0"/>
              </a:rPr>
              <a:t>redundant</a:t>
            </a:r>
            <a:endParaRPr lang="en-US" sz="3000" dirty="0">
              <a:solidFill>
                <a:srgbClr val="C00000"/>
              </a:solidFill>
              <a:latin typeface="Avenir Next" panose="020B0503020202020204" pitchFamily="34" charset="0"/>
            </a:endParaRPr>
          </a:p>
        </p:txBody>
      </p:sp>
    </p:spTree>
    <p:custDataLst>
      <p:tags r:id="rId1"/>
    </p:custDataLst>
    <p:extLst>
      <p:ext uri="{BB962C8B-B14F-4D97-AF65-F5344CB8AC3E}">
        <p14:creationId xmlns:p14="http://schemas.microsoft.com/office/powerpoint/2010/main" val="20566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Graphic spid="22" grpId="0">
        <p:bldAsOne/>
      </p:bldGraphic>
      <p:bldP spid="23" grpId="0" animBg="1"/>
      <p:bldP spid="5"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4|-3.4|0|0|4.3|3.6"/>
</p:tagLst>
</file>

<file path=ppt/tags/tag10.xml><?xml version="1.0" encoding="utf-8"?>
<p:tagLst xmlns:a="http://schemas.openxmlformats.org/drawingml/2006/main" xmlns:r="http://schemas.openxmlformats.org/officeDocument/2006/relationships" xmlns:p="http://schemas.openxmlformats.org/presentationml/2006/main">
  <p:tag name="TIMING" val="|0|0|0|1.5|1.8|2.9|4.8"/>
</p:tagLst>
</file>

<file path=ppt/tags/tag11.xml><?xml version="1.0" encoding="utf-8"?>
<p:tagLst xmlns:a="http://schemas.openxmlformats.org/drawingml/2006/main" xmlns:r="http://schemas.openxmlformats.org/officeDocument/2006/relationships" xmlns:p="http://schemas.openxmlformats.org/presentationml/2006/main">
  <p:tag name="TIMING" val="|0|0|0|1.5|1.8|2.9|4.8"/>
</p:tagLst>
</file>

<file path=ppt/tags/tag12.xml><?xml version="1.0" encoding="utf-8"?>
<p:tagLst xmlns:a="http://schemas.openxmlformats.org/drawingml/2006/main" xmlns:r="http://schemas.openxmlformats.org/officeDocument/2006/relationships" xmlns:p="http://schemas.openxmlformats.org/presentationml/2006/main">
  <p:tag name="TIMING" val="|0|0|0|1.5|1.8|2.9|4.8"/>
</p:tagLst>
</file>

<file path=ppt/tags/tag13.xml><?xml version="1.0" encoding="utf-8"?>
<p:tagLst xmlns:a="http://schemas.openxmlformats.org/drawingml/2006/main" xmlns:r="http://schemas.openxmlformats.org/officeDocument/2006/relationships" xmlns:p="http://schemas.openxmlformats.org/presentationml/2006/main">
  <p:tag name="TIMING" val="|0|0|0|1.5|1.8|2.9|4.8"/>
</p:tagLst>
</file>

<file path=ppt/tags/tag14.xml><?xml version="1.0" encoding="utf-8"?>
<p:tagLst xmlns:a="http://schemas.openxmlformats.org/drawingml/2006/main" xmlns:r="http://schemas.openxmlformats.org/officeDocument/2006/relationships" xmlns:p="http://schemas.openxmlformats.org/presentationml/2006/main">
  <p:tag name="TIMING" val="|3|3.4"/>
</p:tagLst>
</file>

<file path=ppt/tags/tag15.xml><?xml version="1.0" encoding="utf-8"?>
<p:tagLst xmlns:a="http://schemas.openxmlformats.org/drawingml/2006/main" xmlns:r="http://schemas.openxmlformats.org/officeDocument/2006/relationships" xmlns:p="http://schemas.openxmlformats.org/presentationml/2006/main">
  <p:tag name="TIMING" val="|0|0|0|1.5|1.8|2.9|4.8"/>
</p:tagLst>
</file>

<file path=ppt/tags/tag16.xml><?xml version="1.0" encoding="utf-8"?>
<p:tagLst xmlns:a="http://schemas.openxmlformats.org/drawingml/2006/main" xmlns:r="http://schemas.openxmlformats.org/officeDocument/2006/relationships" xmlns:p="http://schemas.openxmlformats.org/presentationml/2006/main">
  <p:tag name="TIMING" val="|0|0|0|1.5|1.8|2.9|4.8"/>
</p:tagLst>
</file>

<file path=ppt/tags/tag17.xml><?xml version="1.0" encoding="utf-8"?>
<p:tagLst xmlns:a="http://schemas.openxmlformats.org/drawingml/2006/main" xmlns:r="http://schemas.openxmlformats.org/officeDocument/2006/relationships" xmlns:p="http://schemas.openxmlformats.org/presentationml/2006/main">
  <p:tag name="TIMING" val="|0|0|0|1.5|1.8|2.9|4.8"/>
</p:tagLst>
</file>

<file path=ppt/tags/tag18.xml><?xml version="1.0" encoding="utf-8"?>
<p:tagLst xmlns:a="http://schemas.openxmlformats.org/drawingml/2006/main" xmlns:r="http://schemas.openxmlformats.org/officeDocument/2006/relationships" xmlns:p="http://schemas.openxmlformats.org/presentationml/2006/main">
  <p:tag name="TIMING" val="|0|0|0|1.5|1.8|2.9|4.8"/>
</p:tagLst>
</file>

<file path=ppt/tags/tag19.xml><?xml version="1.0" encoding="utf-8"?>
<p:tagLst xmlns:a="http://schemas.openxmlformats.org/drawingml/2006/main" xmlns:r="http://schemas.openxmlformats.org/officeDocument/2006/relationships" xmlns:p="http://schemas.openxmlformats.org/presentationml/2006/main">
  <p:tag name="TIMING" val="|0|0|0|1.5|1.8|2.9|4.8"/>
</p:tagLst>
</file>

<file path=ppt/tags/tag2.xml><?xml version="1.0" encoding="utf-8"?>
<p:tagLst xmlns:a="http://schemas.openxmlformats.org/drawingml/2006/main" xmlns:r="http://schemas.openxmlformats.org/officeDocument/2006/relationships" xmlns:p="http://schemas.openxmlformats.org/presentationml/2006/main">
  <p:tag name="TIMING" val="|0|0|0|1.5|1.8|2.9|4.8"/>
</p:tagLst>
</file>

<file path=ppt/tags/tag20.xml><?xml version="1.0" encoding="utf-8"?>
<p:tagLst xmlns:a="http://schemas.openxmlformats.org/drawingml/2006/main" xmlns:r="http://schemas.openxmlformats.org/officeDocument/2006/relationships" xmlns:p="http://schemas.openxmlformats.org/presentationml/2006/main">
  <p:tag name="TIMING" val="|0|0|0|1.5|1.8|2.9|4.8"/>
</p:tagLst>
</file>

<file path=ppt/tags/tag21.xml><?xml version="1.0" encoding="utf-8"?>
<p:tagLst xmlns:a="http://schemas.openxmlformats.org/drawingml/2006/main" xmlns:r="http://schemas.openxmlformats.org/officeDocument/2006/relationships" xmlns:p="http://schemas.openxmlformats.org/presentationml/2006/main">
  <p:tag name="TIMING" val="|0|0|0|1.5|1.8|2.9|4.8"/>
</p:tagLst>
</file>

<file path=ppt/tags/tag3.xml><?xml version="1.0" encoding="utf-8"?>
<p:tagLst xmlns:a="http://schemas.openxmlformats.org/drawingml/2006/main" xmlns:r="http://schemas.openxmlformats.org/officeDocument/2006/relationships" xmlns:p="http://schemas.openxmlformats.org/presentationml/2006/main">
  <p:tag name="TIMING" val="|0|0|0|1.5|1.8|2.9|4.8"/>
</p:tagLst>
</file>

<file path=ppt/tags/tag4.xml><?xml version="1.0" encoding="utf-8"?>
<p:tagLst xmlns:a="http://schemas.openxmlformats.org/drawingml/2006/main" xmlns:r="http://schemas.openxmlformats.org/officeDocument/2006/relationships" xmlns:p="http://schemas.openxmlformats.org/presentationml/2006/main">
  <p:tag name="TIMING" val="|0|0|0|1.5|1.8|2.9|4.8"/>
</p:tagLst>
</file>

<file path=ppt/tags/tag5.xml><?xml version="1.0" encoding="utf-8"?>
<p:tagLst xmlns:a="http://schemas.openxmlformats.org/drawingml/2006/main" xmlns:r="http://schemas.openxmlformats.org/officeDocument/2006/relationships" xmlns:p="http://schemas.openxmlformats.org/presentationml/2006/main">
  <p:tag name="TIMING" val="|0|0|0|1.5|1.8|2.9|4.8"/>
</p:tagLst>
</file>

<file path=ppt/tags/tag6.xml><?xml version="1.0" encoding="utf-8"?>
<p:tagLst xmlns:a="http://schemas.openxmlformats.org/drawingml/2006/main" xmlns:r="http://schemas.openxmlformats.org/officeDocument/2006/relationships" xmlns:p="http://schemas.openxmlformats.org/presentationml/2006/main">
  <p:tag name="TIMING" val="|0|0|0|1.5|1.8|2.9|4.8"/>
</p:tagLst>
</file>

<file path=ppt/tags/tag7.xml><?xml version="1.0" encoding="utf-8"?>
<p:tagLst xmlns:a="http://schemas.openxmlformats.org/drawingml/2006/main" xmlns:r="http://schemas.openxmlformats.org/officeDocument/2006/relationships" xmlns:p="http://schemas.openxmlformats.org/presentationml/2006/main">
  <p:tag name="TIMING" val="|0|0|0|1.5|1.8|2.9|4.8"/>
</p:tagLst>
</file>

<file path=ppt/tags/tag8.xml><?xml version="1.0" encoding="utf-8"?>
<p:tagLst xmlns:a="http://schemas.openxmlformats.org/drawingml/2006/main" xmlns:r="http://schemas.openxmlformats.org/officeDocument/2006/relationships" xmlns:p="http://schemas.openxmlformats.org/presentationml/2006/main">
  <p:tag name="TIMING" val="|0|0|0|1.5|1.8|2.9|4.8"/>
</p:tagLst>
</file>

<file path=ppt/tags/tag9.xml><?xml version="1.0" encoding="utf-8"?>
<p:tagLst xmlns:a="http://schemas.openxmlformats.org/drawingml/2006/main" xmlns:r="http://schemas.openxmlformats.org/officeDocument/2006/relationships" xmlns:p="http://schemas.openxmlformats.org/presentationml/2006/main">
  <p:tag name="TIMING" val="|0|0|0|1.5|1.8|2.9|4.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36089</TotalTime>
  <Words>2524</Words>
  <Application>Microsoft Macintosh PowerPoint</Application>
  <PresentationFormat>On-screen Show (4:3)</PresentationFormat>
  <Paragraphs>459</Paragraphs>
  <Slides>37</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Arial</vt:lpstr>
      <vt:lpstr>Avenir Next</vt:lpstr>
      <vt:lpstr>Calibri</vt:lpstr>
      <vt:lpstr>Calibri Light</vt:lpstr>
      <vt:lpstr>Cambria</vt:lpstr>
      <vt:lpstr>Corbel</vt:lpstr>
      <vt:lpstr>Lato Black</vt:lpstr>
      <vt:lpstr>Nunito</vt:lpstr>
      <vt:lpstr>System Font Regular</vt:lpstr>
      <vt:lpstr>Office Theme</vt:lpstr>
      <vt:lpstr>AirLift  A Fast and Comprehensive Technique for Remapping Alignments  between Reference Genomes </vt:lpstr>
      <vt:lpstr>Genome Analysis</vt:lpstr>
      <vt:lpstr>Reference Genomes</vt:lpstr>
      <vt:lpstr>Updating the Reference Genomes</vt:lpstr>
      <vt:lpstr>Changes between Reference Genomes</vt:lpstr>
      <vt:lpstr>Existing Solutions for Remapping Reads</vt:lpstr>
      <vt:lpstr>Existing Solutions for Remapping Reads</vt:lpstr>
      <vt:lpstr>Mapping Reads from Scratch</vt:lpstr>
      <vt:lpstr>Mapping Reads from Scratch</vt:lpstr>
      <vt:lpstr>Existing Solutions for Remapping Reads</vt:lpstr>
      <vt:lpstr>Existing Solutions for Remapping Reads</vt:lpstr>
      <vt:lpstr>Moving the Mapping Locations</vt:lpstr>
      <vt:lpstr>Moving the Mapping Locations</vt:lpstr>
      <vt:lpstr>Outline</vt:lpstr>
      <vt:lpstr>Our Goal</vt:lpstr>
      <vt:lpstr>PowerPoint Presentation</vt:lpstr>
      <vt:lpstr>Outline</vt:lpstr>
      <vt:lpstr>AirLift Overview</vt:lpstr>
      <vt:lpstr>AirLift</vt:lpstr>
      <vt:lpstr>AirLift</vt:lpstr>
      <vt:lpstr>AirLift Indexing (Offline)</vt:lpstr>
      <vt:lpstr>AirLift Indexing (Offline)</vt:lpstr>
      <vt:lpstr>AirLift</vt:lpstr>
      <vt:lpstr>AirLift Remapping</vt:lpstr>
      <vt:lpstr>AirLift Remapping</vt:lpstr>
      <vt:lpstr>Outline</vt:lpstr>
      <vt:lpstr>Evaluation Methodology</vt:lpstr>
      <vt:lpstr>Performance</vt:lpstr>
      <vt:lpstr>Peak Memory Usage</vt:lpstr>
      <vt:lpstr>Accuracy – Variant Calling</vt:lpstr>
      <vt:lpstr>Outline</vt:lpstr>
      <vt:lpstr>AirLift Summary</vt:lpstr>
      <vt:lpstr>AirLift</vt:lpstr>
      <vt:lpstr>AirLift Source Code</vt:lpstr>
      <vt:lpstr>AirLift  A Fast and Comprehensive Technique for Remapping Alignments  between Reference Genomes </vt:lpstr>
      <vt:lpstr>PowerPoint Presentation</vt:lpstr>
      <vt:lpstr>AirLift Remapping</vt:lpstr>
    </vt:vector>
  </TitlesOfParts>
  <Manager/>
  <Company>Razer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Minesh Patel</dc:creator>
  <cp:keywords/>
  <dc:description/>
  <cp:lastModifiedBy>Firtina  Can</cp:lastModifiedBy>
  <cp:revision>300</cp:revision>
  <cp:lastPrinted>2019-02-23T04:26:38Z</cp:lastPrinted>
  <dcterms:created xsi:type="dcterms:W3CDTF">2017-06-05T15:22:10Z</dcterms:created>
  <dcterms:modified xsi:type="dcterms:W3CDTF">2023-04-16T00:52:24Z</dcterms:modified>
  <cp:category/>
</cp:coreProperties>
</file>